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6" r:id="rId12"/>
    <p:sldId id="268" r:id="rId13"/>
    <p:sldId id="269" r:id="rId14"/>
    <p:sldId id="258" r:id="rId15"/>
    <p:sldId id="270" r:id="rId16"/>
    <p:sldId id="273"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4752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92609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3771514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315607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8" name="Footer Placeholder 7"/>
          <p:cNvSpPr>
            <a:spLocks noGrp="1"/>
          </p:cNvSpPr>
          <p:nvPr>
            <p:ph type="ftr" sz="quarter" idx="11"/>
          </p:nvPr>
        </p:nvSpPr>
        <p:spPr/>
        <p:txBody>
          <a:bodyPr/>
          <a:lstStyle/>
          <a:p>
            <a:endParaRPr lang="es-EC" dirty="0"/>
          </a:p>
        </p:txBody>
      </p:sp>
      <p:sp>
        <p:nvSpPr>
          <p:cNvPr id="9" name="Slide Number Placeholder 8"/>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290431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4" name="Footer Placeholder 3"/>
          <p:cNvSpPr>
            <a:spLocks noGrp="1"/>
          </p:cNvSpPr>
          <p:nvPr>
            <p:ph type="ftr" sz="quarter" idx="11"/>
          </p:nvPr>
        </p:nvSpPr>
        <p:spPr/>
        <p:txBody>
          <a:bodyPr/>
          <a:lstStyle/>
          <a:p>
            <a:endParaRPr lang="es-EC" dirty="0"/>
          </a:p>
        </p:txBody>
      </p:sp>
      <p:sp>
        <p:nvSpPr>
          <p:cNvPr id="5" name="Slide Number Placeholder 4"/>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456914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3" name="Footer Placeholder 2"/>
          <p:cNvSpPr>
            <a:spLocks noGrp="1"/>
          </p:cNvSpPr>
          <p:nvPr>
            <p:ph type="ftr" sz="quarter" idx="11"/>
          </p:nvPr>
        </p:nvSpPr>
        <p:spPr/>
        <p:txBody>
          <a:bodyPr/>
          <a:lstStyle/>
          <a:p>
            <a:endParaRPr lang="es-EC" dirty="0"/>
          </a:p>
        </p:txBody>
      </p:sp>
      <p:sp>
        <p:nvSpPr>
          <p:cNvPr id="4" name="Slide Number Placeholder 3"/>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322781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06382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6" name="Footer Placeholder 5"/>
          <p:cNvSpPr>
            <a:spLocks noGrp="1"/>
          </p:cNvSpPr>
          <p:nvPr>
            <p:ph type="ftr" sz="quarter" idx="11"/>
          </p:nvPr>
        </p:nvSpPr>
        <p:spPr/>
        <p:txBody>
          <a:bodyPr/>
          <a:lstStyle/>
          <a:p>
            <a:endParaRPr lang="es-EC" dirty="0"/>
          </a:p>
        </p:txBody>
      </p:sp>
      <p:sp>
        <p:nvSpPr>
          <p:cNvPr id="7" name="Slide Number Placeholder 6"/>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3737338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4" name="Footer Placeholder 3"/>
          <p:cNvSpPr>
            <a:spLocks noGrp="1"/>
          </p:cNvSpPr>
          <p:nvPr>
            <p:ph type="ftr" sz="quarter" idx="11"/>
          </p:nvPr>
        </p:nvSpPr>
        <p:spPr/>
        <p:txBody>
          <a:bodyPr/>
          <a:lstStyle/>
          <a:p>
            <a:endParaRPr lang="es-EC" dirty="0"/>
          </a:p>
        </p:txBody>
      </p:sp>
      <p:sp>
        <p:nvSpPr>
          <p:cNvPr id="5" name="Slide Number Placeholder 4"/>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886117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652900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02554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1424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40529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3969732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1708506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7D4589-91EC-4E31-9B2D-2174A01AED1E}" type="datetimeFigureOut">
              <a:rPr lang="es-EC" smtClean="0"/>
              <a:t>19/7/2023</a:t>
            </a:fld>
            <a:endParaRPr lang="es-EC" dirty="0"/>
          </a:p>
        </p:txBody>
      </p:sp>
      <p:sp>
        <p:nvSpPr>
          <p:cNvPr id="5" name="Footer Placeholder 4"/>
          <p:cNvSpPr>
            <a:spLocks noGrp="1"/>
          </p:cNvSpPr>
          <p:nvPr>
            <p:ph type="ftr" sz="quarter" idx="11"/>
          </p:nvPr>
        </p:nvSpPr>
        <p:spPr/>
        <p:txBody>
          <a:bodyPr/>
          <a:lstStyle/>
          <a:p>
            <a:endParaRPr lang="es-EC" dirty="0"/>
          </a:p>
        </p:txBody>
      </p:sp>
      <p:sp>
        <p:nvSpPr>
          <p:cNvPr id="6" name="Slide Number Placeholder 5"/>
          <p:cNvSpPr>
            <a:spLocks noGrp="1"/>
          </p:cNvSpPr>
          <p:nvPr>
            <p:ph type="sldNum" sz="quarter" idx="12"/>
          </p:nvPr>
        </p:nvSpPr>
        <p:spPr/>
        <p:txBody>
          <a:body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7305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E7D4589-91EC-4E31-9B2D-2174A01AED1E}" type="datetimeFigureOut">
              <a:rPr lang="es-EC" smtClean="0"/>
              <a:t>19/7/2023</a:t>
            </a:fld>
            <a:endParaRPr lang="es-EC"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C"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2072457-FEF3-45FA-B849-057F9237457C}" type="slidenum">
              <a:rPr lang="es-EC" smtClean="0"/>
              <a:t>‹Nº›</a:t>
            </a:fld>
            <a:endParaRPr lang="es-EC" dirty="0"/>
          </a:p>
        </p:txBody>
      </p:sp>
    </p:spTree>
    <p:extLst>
      <p:ext uri="{BB962C8B-B14F-4D97-AF65-F5344CB8AC3E}">
        <p14:creationId xmlns:p14="http://schemas.microsoft.com/office/powerpoint/2010/main" val="2464136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C24C4264-97E0-DB86-5D14-F36B36D295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23605" y="353831"/>
            <a:ext cx="8078932" cy="6059199"/>
          </a:xfrm>
          <a:prstGeom prst="rect">
            <a:avLst/>
          </a:prstGeom>
        </p:spPr>
      </p:pic>
      <p:grpSp>
        <p:nvGrpSpPr>
          <p:cNvPr id="9" name="Grupo 8">
            <a:extLst>
              <a:ext uri="{FF2B5EF4-FFF2-40B4-BE49-F238E27FC236}">
                <a16:creationId xmlns:a16="http://schemas.microsoft.com/office/drawing/2014/main" id="{A39A2A1A-B7D4-A2FB-74D0-A952206C20C5}"/>
              </a:ext>
            </a:extLst>
          </p:cNvPr>
          <p:cNvGrpSpPr/>
          <p:nvPr/>
        </p:nvGrpSpPr>
        <p:grpSpPr>
          <a:xfrm>
            <a:off x="2976995" y="4914902"/>
            <a:ext cx="5661237" cy="1333712"/>
            <a:chOff x="529937" y="275790"/>
            <a:chExt cx="8541174" cy="2524126"/>
          </a:xfrm>
        </p:grpSpPr>
        <p:pic>
          <p:nvPicPr>
            <p:cNvPr id="5" name="Imagen 4">
              <a:extLst>
                <a:ext uri="{FF2B5EF4-FFF2-40B4-BE49-F238E27FC236}">
                  <a16:creationId xmlns:a16="http://schemas.microsoft.com/office/drawing/2014/main" id="{7ED9D6E5-5B0E-BA3B-7F07-8CD12A50896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9937" y="275792"/>
              <a:ext cx="2971800" cy="2524124"/>
            </a:xfrm>
            <a:prstGeom prst="rect">
              <a:avLst/>
            </a:prstGeom>
          </p:spPr>
        </p:pic>
        <p:pic>
          <p:nvPicPr>
            <p:cNvPr id="8" name="Imagen 7">
              <a:extLst>
                <a:ext uri="{FF2B5EF4-FFF2-40B4-BE49-F238E27FC236}">
                  <a16:creationId xmlns:a16="http://schemas.microsoft.com/office/drawing/2014/main" id="{9BEBCC1C-085B-D113-CC20-AA74B7CC647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01736" y="275790"/>
              <a:ext cx="5569375" cy="2524125"/>
            </a:xfrm>
            <a:prstGeom prst="rect">
              <a:avLst/>
            </a:prstGeom>
          </p:spPr>
        </p:pic>
      </p:grpSp>
      <p:sp>
        <p:nvSpPr>
          <p:cNvPr id="10" name="CuadroTexto 9">
            <a:extLst>
              <a:ext uri="{FF2B5EF4-FFF2-40B4-BE49-F238E27FC236}">
                <a16:creationId xmlns:a16="http://schemas.microsoft.com/office/drawing/2014/main" id="{D4392C01-1C9E-356D-37B2-FF70D352E216}"/>
              </a:ext>
            </a:extLst>
          </p:cNvPr>
          <p:cNvSpPr txBox="1"/>
          <p:nvPr/>
        </p:nvSpPr>
        <p:spPr>
          <a:xfrm>
            <a:off x="2976995" y="655073"/>
            <a:ext cx="6016336" cy="523220"/>
          </a:xfrm>
          <a:prstGeom prst="rect">
            <a:avLst/>
          </a:prstGeom>
          <a:noFill/>
        </p:spPr>
        <p:txBody>
          <a:bodyPr wrap="square" rtlCol="0">
            <a:spAutoFit/>
          </a:bodyPr>
          <a:lstStyle/>
          <a:p>
            <a:r>
              <a:rPr lang="es-EC" sz="2800" b="1" dirty="0">
                <a:latin typeface="Tahoma" panose="020B0604030504040204" pitchFamily="34" charset="0"/>
                <a:ea typeface="Tahoma" panose="020B0604030504040204" pitchFamily="34" charset="0"/>
                <a:cs typeface="Tahoma" panose="020B0604030504040204" pitchFamily="34" charset="0"/>
              </a:rPr>
              <a:t>RENDICIÓN DE CUENTAS 2022</a:t>
            </a:r>
          </a:p>
        </p:txBody>
      </p:sp>
    </p:spTree>
    <p:extLst>
      <p:ext uri="{BB962C8B-B14F-4D97-AF65-F5344CB8AC3E}">
        <p14:creationId xmlns:p14="http://schemas.microsoft.com/office/powerpoint/2010/main" val="69068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A2292A-C350-8E81-D28C-1579ED794F7A}"/>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6" name="CuadroTexto 5">
            <a:extLst>
              <a:ext uri="{FF2B5EF4-FFF2-40B4-BE49-F238E27FC236}">
                <a16:creationId xmlns:a16="http://schemas.microsoft.com/office/drawing/2014/main" id="{BD175510-1DD8-14C5-6FBD-BBD9454F1C16}"/>
              </a:ext>
            </a:extLst>
          </p:cNvPr>
          <p:cNvSpPr txBox="1"/>
          <p:nvPr/>
        </p:nvSpPr>
        <p:spPr>
          <a:xfrm>
            <a:off x="1215736" y="1444336"/>
            <a:ext cx="9902537" cy="923330"/>
          </a:xfrm>
          <a:prstGeom prst="rect">
            <a:avLst/>
          </a:prstGeom>
          <a:noFill/>
        </p:spPr>
        <p:txBody>
          <a:bodyPr wrap="square" rtlCol="0">
            <a:spAutoFit/>
          </a:bodyPr>
          <a:lstStyle/>
          <a:p>
            <a:r>
              <a:rPr lang="es-EC" b="1" dirty="0"/>
              <a:t>1. </a:t>
            </a:r>
            <a:r>
              <a:rPr lang="es-EC" b="1" dirty="0">
                <a:solidFill>
                  <a:schemeClr val="bg2">
                    <a:lumMod val="75000"/>
                  </a:schemeClr>
                </a:solidFill>
              </a:rPr>
              <a:t>TRANSPORTE DE MATERIAL PETRO (LASTRE) PARA MANTENIMIENTO VIAL DE 20 KM, EN CONJUNTO CON LA MUNICIPALIDAD DE CUENCA, MONTO $ 6.024,00 USD</a:t>
            </a:r>
          </a:p>
          <a:p>
            <a:endParaRPr lang="es-EC" dirty="0"/>
          </a:p>
        </p:txBody>
      </p:sp>
      <p:pic>
        <p:nvPicPr>
          <p:cNvPr id="31" name="Imagen 30">
            <a:extLst>
              <a:ext uri="{FF2B5EF4-FFF2-40B4-BE49-F238E27FC236}">
                <a16:creationId xmlns:a16="http://schemas.microsoft.com/office/drawing/2014/main" id="{CB55F845-37C6-E487-A30D-685CDD70D7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32" name="Imagen 31">
            <a:extLst>
              <a:ext uri="{FF2B5EF4-FFF2-40B4-BE49-F238E27FC236}">
                <a16:creationId xmlns:a16="http://schemas.microsoft.com/office/drawing/2014/main" id="{DC4AE3AB-F8CE-CD32-5F63-1C90ACB96F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34" name="Imagen 33">
            <a:extLst>
              <a:ext uri="{FF2B5EF4-FFF2-40B4-BE49-F238E27FC236}">
                <a16:creationId xmlns:a16="http://schemas.microsoft.com/office/drawing/2014/main" id="{07803F42-784C-98EF-9EDC-1889CC9F2D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1271" y="2367666"/>
            <a:ext cx="2751881" cy="3669175"/>
          </a:xfrm>
          <a:prstGeom prst="rect">
            <a:avLst/>
          </a:prstGeom>
        </p:spPr>
      </p:pic>
      <p:pic>
        <p:nvPicPr>
          <p:cNvPr id="44" name="Imagen 43">
            <a:extLst>
              <a:ext uri="{FF2B5EF4-FFF2-40B4-BE49-F238E27FC236}">
                <a16:creationId xmlns:a16="http://schemas.microsoft.com/office/drawing/2014/main" id="{79C21FF3-5AC9-E5AF-B347-BCD13F62D5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52827" y="2367666"/>
            <a:ext cx="2751881" cy="3669175"/>
          </a:xfrm>
          <a:prstGeom prst="rect">
            <a:avLst/>
          </a:prstGeom>
        </p:spPr>
      </p:pic>
      <p:pic>
        <p:nvPicPr>
          <p:cNvPr id="46" name="Imagen 45">
            <a:extLst>
              <a:ext uri="{FF2B5EF4-FFF2-40B4-BE49-F238E27FC236}">
                <a16:creationId xmlns:a16="http://schemas.microsoft.com/office/drawing/2014/main" id="{1425BADF-12E8-7A1C-EA51-C4108316490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74383" y="2356800"/>
            <a:ext cx="2751881" cy="3669175"/>
          </a:xfrm>
          <a:prstGeom prst="rect">
            <a:avLst/>
          </a:prstGeom>
        </p:spPr>
      </p:pic>
    </p:spTree>
    <p:extLst>
      <p:ext uri="{BB962C8B-B14F-4D97-AF65-F5344CB8AC3E}">
        <p14:creationId xmlns:p14="http://schemas.microsoft.com/office/powerpoint/2010/main" val="3409993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C9FD7CC-D6DE-FF73-0F4C-FED93BB7B2AB}"/>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5" name="CuadroTexto 4">
            <a:extLst>
              <a:ext uri="{FF2B5EF4-FFF2-40B4-BE49-F238E27FC236}">
                <a16:creationId xmlns:a16="http://schemas.microsoft.com/office/drawing/2014/main" id="{0022FF74-5ACD-F125-59C0-579D795A0697}"/>
              </a:ext>
            </a:extLst>
          </p:cNvPr>
          <p:cNvSpPr txBox="1"/>
          <p:nvPr/>
        </p:nvSpPr>
        <p:spPr>
          <a:xfrm>
            <a:off x="1215736" y="1444336"/>
            <a:ext cx="9902537" cy="646331"/>
          </a:xfrm>
          <a:prstGeom prst="rect">
            <a:avLst/>
          </a:prstGeom>
          <a:noFill/>
        </p:spPr>
        <p:txBody>
          <a:bodyPr wrap="square" rtlCol="0">
            <a:spAutoFit/>
          </a:bodyPr>
          <a:lstStyle/>
          <a:p>
            <a:r>
              <a:rPr lang="es-EC" b="1" dirty="0"/>
              <a:t>1. </a:t>
            </a:r>
            <a:r>
              <a:rPr lang="es-EC" b="1" dirty="0">
                <a:solidFill>
                  <a:schemeClr val="bg2">
                    <a:lumMod val="75000"/>
                  </a:schemeClr>
                </a:solidFill>
              </a:rPr>
              <a:t>TRANSPORTE DE MATERIAL PETRO (LASTRE) PARA MANTENIMIENTO VIAL DE 20 KM, EN CONJUNTO CON LA MUNICIPALIDAD DE CUENCA</a:t>
            </a:r>
            <a:endParaRPr lang="es-EC" dirty="0"/>
          </a:p>
        </p:txBody>
      </p:sp>
      <p:pic>
        <p:nvPicPr>
          <p:cNvPr id="6" name="Imagen 5">
            <a:extLst>
              <a:ext uri="{FF2B5EF4-FFF2-40B4-BE49-F238E27FC236}">
                <a16:creationId xmlns:a16="http://schemas.microsoft.com/office/drawing/2014/main" id="{A7640F5D-6284-F79A-B12D-5CF4DE7C92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F296DDC8-9E48-B0A8-180D-D9ED0660CA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9" name="Imagen 8">
            <a:extLst>
              <a:ext uri="{FF2B5EF4-FFF2-40B4-BE49-F238E27FC236}">
                <a16:creationId xmlns:a16="http://schemas.microsoft.com/office/drawing/2014/main" id="{03696BAB-FC03-9D20-E231-3E756D1D26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1063" y="2237242"/>
            <a:ext cx="2751881" cy="3669175"/>
          </a:xfrm>
          <a:prstGeom prst="rect">
            <a:avLst/>
          </a:prstGeom>
        </p:spPr>
      </p:pic>
      <p:pic>
        <p:nvPicPr>
          <p:cNvPr id="11" name="Imagen 10">
            <a:extLst>
              <a:ext uri="{FF2B5EF4-FFF2-40B4-BE49-F238E27FC236}">
                <a16:creationId xmlns:a16="http://schemas.microsoft.com/office/drawing/2014/main" id="{D8A6FCAE-798E-3DD6-29C0-613791595B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05173" y="2237242"/>
            <a:ext cx="2751881" cy="3669175"/>
          </a:xfrm>
          <a:prstGeom prst="rect">
            <a:avLst/>
          </a:prstGeom>
        </p:spPr>
      </p:pic>
      <p:sp>
        <p:nvSpPr>
          <p:cNvPr id="12" name="CuadroTexto 11">
            <a:extLst>
              <a:ext uri="{FF2B5EF4-FFF2-40B4-BE49-F238E27FC236}">
                <a16:creationId xmlns:a16="http://schemas.microsoft.com/office/drawing/2014/main" id="{13E5BB57-6389-D369-C630-12802CD88FDF}"/>
              </a:ext>
            </a:extLst>
          </p:cNvPr>
          <p:cNvSpPr txBox="1"/>
          <p:nvPr/>
        </p:nvSpPr>
        <p:spPr>
          <a:xfrm>
            <a:off x="1215736" y="2274343"/>
            <a:ext cx="3414137" cy="2585323"/>
          </a:xfrm>
          <a:prstGeom prst="rect">
            <a:avLst/>
          </a:prstGeom>
          <a:noFill/>
        </p:spPr>
        <p:txBody>
          <a:bodyPr wrap="square" rtlCol="0">
            <a:spAutoFit/>
          </a:bodyPr>
          <a:lstStyle/>
          <a:p>
            <a:pPr algn="just"/>
            <a:r>
              <a:rPr lang="es-EC" dirty="0"/>
              <a:t>Contratación de transporte para el mantenimiento vial, Realizado conjuntamente con la Ilustre Municipalidad de Cuenca, mediante convenio de cooperación interinstitucional, en varias vías de la parroquia, en una longitud total de 20 km.</a:t>
            </a:r>
          </a:p>
        </p:txBody>
      </p:sp>
    </p:spTree>
    <p:extLst>
      <p:ext uri="{BB962C8B-B14F-4D97-AF65-F5344CB8AC3E}">
        <p14:creationId xmlns:p14="http://schemas.microsoft.com/office/powerpoint/2010/main" val="154431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775FB2-2D70-D771-5A5E-A23C59B080BD}"/>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5" name="CuadroTexto 4">
            <a:extLst>
              <a:ext uri="{FF2B5EF4-FFF2-40B4-BE49-F238E27FC236}">
                <a16:creationId xmlns:a16="http://schemas.microsoft.com/office/drawing/2014/main" id="{23CF6735-00BC-0978-ACAC-0EC4E803A4A2}"/>
              </a:ext>
            </a:extLst>
          </p:cNvPr>
          <p:cNvSpPr txBox="1"/>
          <p:nvPr/>
        </p:nvSpPr>
        <p:spPr>
          <a:xfrm>
            <a:off x="1215736" y="1444336"/>
            <a:ext cx="9902537" cy="1200329"/>
          </a:xfrm>
          <a:prstGeom prst="rect">
            <a:avLst/>
          </a:prstGeom>
          <a:noFill/>
        </p:spPr>
        <p:txBody>
          <a:bodyPr wrap="square" rtlCol="0">
            <a:spAutoFit/>
          </a:bodyPr>
          <a:lstStyle/>
          <a:p>
            <a:r>
              <a:rPr lang="es-EC" b="1" dirty="0"/>
              <a:t>2. </a:t>
            </a:r>
            <a:r>
              <a:rPr lang="es-EC" b="1" dirty="0">
                <a:solidFill>
                  <a:schemeClr val="bg2">
                    <a:lumMod val="75000"/>
                  </a:schemeClr>
                </a:solidFill>
              </a:rPr>
              <a:t>CONSULTORÍA DE ESTUDIO DE INGENIERÍAS Y DISEÑO GEOMÉTRICO DE LAS VÍAS NARANJOS – CABULLÍN; CENTRO PARROQUIAL GUAGUALZHUMI, Y VÍA A COCHAS MONTO: 29,500,OO USD</a:t>
            </a:r>
          </a:p>
          <a:p>
            <a:endParaRPr lang="es-EC" dirty="0"/>
          </a:p>
        </p:txBody>
      </p:sp>
      <p:pic>
        <p:nvPicPr>
          <p:cNvPr id="6" name="Imagen 5">
            <a:extLst>
              <a:ext uri="{FF2B5EF4-FFF2-40B4-BE49-F238E27FC236}">
                <a16:creationId xmlns:a16="http://schemas.microsoft.com/office/drawing/2014/main" id="{76FFC39F-F0D0-1131-7E2C-D5F3C352BC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F83C34F9-6027-48E1-E3FE-E29CB4DB82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9" name="Imagen 8">
            <a:extLst>
              <a:ext uri="{FF2B5EF4-FFF2-40B4-BE49-F238E27FC236}">
                <a16:creationId xmlns:a16="http://schemas.microsoft.com/office/drawing/2014/main" id="{5F3D7533-3AB2-5CB1-9BD2-E39DA43101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67004" y="2644665"/>
            <a:ext cx="5109645" cy="3526948"/>
          </a:xfrm>
          <a:prstGeom prst="rect">
            <a:avLst/>
          </a:prstGeom>
        </p:spPr>
      </p:pic>
      <p:pic>
        <p:nvPicPr>
          <p:cNvPr id="11" name="Imagen 10">
            <a:extLst>
              <a:ext uri="{FF2B5EF4-FFF2-40B4-BE49-F238E27FC236}">
                <a16:creationId xmlns:a16="http://schemas.microsoft.com/office/drawing/2014/main" id="{90758093-D19A-22F8-30DC-163DE3BA96A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5351" y="2644665"/>
            <a:ext cx="4914028" cy="3526948"/>
          </a:xfrm>
          <a:prstGeom prst="rect">
            <a:avLst/>
          </a:prstGeom>
        </p:spPr>
      </p:pic>
    </p:spTree>
    <p:extLst>
      <p:ext uri="{BB962C8B-B14F-4D97-AF65-F5344CB8AC3E}">
        <p14:creationId xmlns:p14="http://schemas.microsoft.com/office/powerpoint/2010/main" val="269676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151CC94-AAEB-A2C9-7F90-C99CE3BF4F14}"/>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5" name="CuadroTexto 4">
            <a:extLst>
              <a:ext uri="{FF2B5EF4-FFF2-40B4-BE49-F238E27FC236}">
                <a16:creationId xmlns:a16="http://schemas.microsoft.com/office/drawing/2014/main" id="{DAE5324C-85E1-E7AB-E574-4F10260D3DFB}"/>
              </a:ext>
            </a:extLst>
          </p:cNvPr>
          <p:cNvSpPr txBox="1"/>
          <p:nvPr/>
        </p:nvSpPr>
        <p:spPr>
          <a:xfrm>
            <a:off x="1215736" y="1444336"/>
            <a:ext cx="9902537" cy="1200329"/>
          </a:xfrm>
          <a:prstGeom prst="rect">
            <a:avLst/>
          </a:prstGeom>
          <a:noFill/>
        </p:spPr>
        <p:txBody>
          <a:bodyPr wrap="square" rtlCol="0">
            <a:spAutoFit/>
          </a:bodyPr>
          <a:lstStyle/>
          <a:p>
            <a:r>
              <a:rPr lang="es-EC" b="1" dirty="0"/>
              <a:t>2. </a:t>
            </a:r>
            <a:r>
              <a:rPr lang="es-EC" b="1" dirty="0">
                <a:solidFill>
                  <a:schemeClr val="bg2">
                    <a:lumMod val="75000"/>
                  </a:schemeClr>
                </a:solidFill>
              </a:rPr>
              <a:t>CONSULTORÍA DE ESTUDIO DE INGENIERÍAS Y DISEÑO GEOMÉTRICO DE LAS VÍAS NARANJOS – CABULLÍN; CENTRO PARROQUIAL GUAGUALZHUMI, Y VÍA A COCHAS MONTO: 29,500,OO USD</a:t>
            </a:r>
          </a:p>
          <a:p>
            <a:endParaRPr lang="es-EC" dirty="0"/>
          </a:p>
        </p:txBody>
      </p:sp>
      <p:pic>
        <p:nvPicPr>
          <p:cNvPr id="6" name="Imagen 5">
            <a:extLst>
              <a:ext uri="{FF2B5EF4-FFF2-40B4-BE49-F238E27FC236}">
                <a16:creationId xmlns:a16="http://schemas.microsoft.com/office/drawing/2014/main" id="{7D33A440-28B6-9AE7-FC64-D17EFC000F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0FA4299B-C4DD-25E7-CAC5-91D9A0E696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sp>
        <p:nvSpPr>
          <p:cNvPr id="8" name="CuadroTexto 7">
            <a:extLst>
              <a:ext uri="{FF2B5EF4-FFF2-40B4-BE49-F238E27FC236}">
                <a16:creationId xmlns:a16="http://schemas.microsoft.com/office/drawing/2014/main" id="{4AC875FE-382D-6B54-B1EE-BA7E7682F601}"/>
              </a:ext>
            </a:extLst>
          </p:cNvPr>
          <p:cNvSpPr txBox="1"/>
          <p:nvPr/>
        </p:nvSpPr>
        <p:spPr>
          <a:xfrm>
            <a:off x="1215736" y="2523281"/>
            <a:ext cx="3390987" cy="3416320"/>
          </a:xfrm>
          <a:prstGeom prst="rect">
            <a:avLst/>
          </a:prstGeom>
          <a:noFill/>
        </p:spPr>
        <p:txBody>
          <a:bodyPr wrap="square" rtlCol="0">
            <a:spAutoFit/>
          </a:bodyPr>
          <a:lstStyle/>
          <a:p>
            <a:r>
              <a:rPr lang="es-EC" dirty="0"/>
              <a:t>Estudios de consultoría que contienen:</a:t>
            </a:r>
          </a:p>
          <a:p>
            <a:pPr marL="285750" indent="-285750">
              <a:buFont typeface="Arial" panose="020B0604020202020204" pitchFamily="34" charset="0"/>
              <a:buChar char="•"/>
            </a:pPr>
            <a:r>
              <a:rPr lang="es-EC" dirty="0"/>
              <a:t>Levantamiento topográfico</a:t>
            </a:r>
          </a:p>
          <a:p>
            <a:pPr marL="285750" indent="-285750">
              <a:buFont typeface="Arial" panose="020B0604020202020204" pitchFamily="34" charset="0"/>
              <a:buChar char="•"/>
            </a:pPr>
            <a:r>
              <a:rPr lang="es-EC" dirty="0"/>
              <a:t>Estudio de Tráfico</a:t>
            </a:r>
          </a:p>
          <a:p>
            <a:pPr marL="285750" indent="-285750">
              <a:buFont typeface="Arial" panose="020B0604020202020204" pitchFamily="34" charset="0"/>
              <a:buChar char="•"/>
            </a:pPr>
            <a:r>
              <a:rPr lang="es-EC" dirty="0"/>
              <a:t>Diseño de Pavimentos</a:t>
            </a:r>
          </a:p>
          <a:p>
            <a:pPr marL="285750" indent="-285750">
              <a:buFont typeface="Arial" panose="020B0604020202020204" pitchFamily="34" charset="0"/>
              <a:buChar char="•"/>
            </a:pPr>
            <a:r>
              <a:rPr lang="es-EC" dirty="0"/>
              <a:t>Diseño Geométrico</a:t>
            </a:r>
          </a:p>
          <a:p>
            <a:pPr marL="285750" indent="-285750">
              <a:buFont typeface="Arial" panose="020B0604020202020204" pitchFamily="34" charset="0"/>
              <a:buChar char="•"/>
            </a:pPr>
            <a:r>
              <a:rPr lang="es-EC" dirty="0"/>
              <a:t>Diseño Hidráulico</a:t>
            </a:r>
          </a:p>
          <a:p>
            <a:pPr marL="285750" indent="-285750">
              <a:buFont typeface="Arial" panose="020B0604020202020204" pitchFamily="34" charset="0"/>
              <a:buChar char="•"/>
            </a:pPr>
            <a:r>
              <a:rPr lang="es-EC" dirty="0"/>
              <a:t>Estructuras de contención</a:t>
            </a:r>
          </a:p>
          <a:p>
            <a:pPr marL="285750" indent="-285750">
              <a:buFont typeface="Arial" panose="020B0604020202020204" pitchFamily="34" charset="0"/>
              <a:buChar char="•"/>
            </a:pPr>
            <a:r>
              <a:rPr lang="es-EC" dirty="0"/>
              <a:t>Certificación ambiental</a:t>
            </a:r>
          </a:p>
          <a:p>
            <a:r>
              <a:rPr lang="es-EC" dirty="0"/>
              <a:t>De las vías mencionadas</a:t>
            </a:r>
          </a:p>
          <a:p>
            <a:pPr marL="285750" indent="-285750">
              <a:buFont typeface="Arial" panose="020B0604020202020204" pitchFamily="34" charset="0"/>
              <a:buChar char="•"/>
            </a:pPr>
            <a:endParaRPr lang="es-EC" dirty="0"/>
          </a:p>
        </p:txBody>
      </p:sp>
      <p:pic>
        <p:nvPicPr>
          <p:cNvPr id="10" name="Imagen 9">
            <a:extLst>
              <a:ext uri="{FF2B5EF4-FFF2-40B4-BE49-F238E27FC236}">
                <a16:creationId xmlns:a16="http://schemas.microsoft.com/office/drawing/2014/main" id="{A19A601E-7D92-66FA-28A1-4F1FDF00472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28874" y="2480509"/>
            <a:ext cx="2119944" cy="2691613"/>
          </a:xfrm>
          <a:prstGeom prst="rect">
            <a:avLst/>
          </a:prstGeom>
        </p:spPr>
      </p:pic>
      <p:pic>
        <p:nvPicPr>
          <p:cNvPr id="12" name="Imagen 11">
            <a:extLst>
              <a:ext uri="{FF2B5EF4-FFF2-40B4-BE49-F238E27FC236}">
                <a16:creationId xmlns:a16="http://schemas.microsoft.com/office/drawing/2014/main" id="{EC89B208-9C21-93FF-A2BE-DA6EEADDF2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48532" y="2480509"/>
            <a:ext cx="2012402" cy="2691614"/>
          </a:xfrm>
          <a:prstGeom prst="rect">
            <a:avLst/>
          </a:prstGeom>
        </p:spPr>
      </p:pic>
      <p:pic>
        <p:nvPicPr>
          <p:cNvPr id="14" name="Imagen 13">
            <a:extLst>
              <a:ext uri="{FF2B5EF4-FFF2-40B4-BE49-F238E27FC236}">
                <a16:creationId xmlns:a16="http://schemas.microsoft.com/office/drawing/2014/main" id="{71A23475-06D3-C529-3623-055E693D0BB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963039" y="2480510"/>
            <a:ext cx="2329011" cy="2691613"/>
          </a:xfrm>
          <a:prstGeom prst="rect">
            <a:avLst/>
          </a:prstGeom>
        </p:spPr>
      </p:pic>
    </p:spTree>
    <p:extLst>
      <p:ext uri="{BB962C8B-B14F-4D97-AF65-F5344CB8AC3E}">
        <p14:creationId xmlns:p14="http://schemas.microsoft.com/office/powerpoint/2010/main" val="2113273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9D5BACD4-1733-7A16-495D-77164FF60E4F}"/>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7" name="CuadroTexto 6">
            <a:extLst>
              <a:ext uri="{FF2B5EF4-FFF2-40B4-BE49-F238E27FC236}">
                <a16:creationId xmlns:a16="http://schemas.microsoft.com/office/drawing/2014/main" id="{54E8F7C9-8379-BB87-F530-3C3A63299A8B}"/>
              </a:ext>
            </a:extLst>
          </p:cNvPr>
          <p:cNvSpPr txBox="1"/>
          <p:nvPr/>
        </p:nvSpPr>
        <p:spPr>
          <a:xfrm>
            <a:off x="1215736" y="1363311"/>
            <a:ext cx="9902537" cy="1200329"/>
          </a:xfrm>
          <a:prstGeom prst="rect">
            <a:avLst/>
          </a:prstGeom>
          <a:noFill/>
        </p:spPr>
        <p:txBody>
          <a:bodyPr wrap="square" rtlCol="0">
            <a:spAutoFit/>
          </a:bodyPr>
          <a:lstStyle/>
          <a:p>
            <a:r>
              <a:rPr lang="es-EC" b="1" dirty="0"/>
              <a:t>3. </a:t>
            </a:r>
            <a:r>
              <a:rPr lang="es-EC" b="1" dirty="0">
                <a:solidFill>
                  <a:schemeClr val="bg2">
                    <a:lumMod val="75000"/>
                  </a:schemeClr>
                </a:solidFill>
              </a:rPr>
              <a:t>AMPLIACIÓN Y MANTENIMINTO DEL SISTEMA CONTRA INCENDIOS DEL SALON DE EVENTOS DEL COMPLEJO ADMINISTRATIVO DEL GAD PARROQUIAL DE PACCHA. MONTO $ 6.776,60 USD</a:t>
            </a:r>
          </a:p>
          <a:p>
            <a:endParaRPr lang="es-EC" dirty="0"/>
          </a:p>
        </p:txBody>
      </p:sp>
      <p:pic>
        <p:nvPicPr>
          <p:cNvPr id="8" name="Imagen 7">
            <a:extLst>
              <a:ext uri="{FF2B5EF4-FFF2-40B4-BE49-F238E27FC236}">
                <a16:creationId xmlns:a16="http://schemas.microsoft.com/office/drawing/2014/main" id="{E0E8D138-6D55-10D6-7E48-085DE20D24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9" name="Imagen 8">
            <a:extLst>
              <a:ext uri="{FF2B5EF4-FFF2-40B4-BE49-F238E27FC236}">
                <a16:creationId xmlns:a16="http://schemas.microsoft.com/office/drawing/2014/main" id="{978D383B-ACE8-2E0F-78F0-1EC27B6B45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13" name="Imagen 12">
            <a:extLst>
              <a:ext uri="{FF2B5EF4-FFF2-40B4-BE49-F238E27FC236}">
                <a16:creationId xmlns:a16="http://schemas.microsoft.com/office/drawing/2014/main" id="{0B4D17F9-FDB6-C550-F853-C7205DD0E9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9666" y="2350022"/>
            <a:ext cx="2400000" cy="1800000"/>
          </a:xfrm>
          <a:prstGeom prst="rect">
            <a:avLst/>
          </a:prstGeom>
        </p:spPr>
      </p:pic>
      <p:pic>
        <p:nvPicPr>
          <p:cNvPr id="15" name="Imagen 14">
            <a:extLst>
              <a:ext uri="{FF2B5EF4-FFF2-40B4-BE49-F238E27FC236}">
                <a16:creationId xmlns:a16="http://schemas.microsoft.com/office/drawing/2014/main" id="{45FBD9B4-F7D1-A180-85FF-32E07871A73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a:off x="2279666" y="4190335"/>
            <a:ext cx="1800000" cy="2400000"/>
          </a:xfrm>
          <a:prstGeom prst="rect">
            <a:avLst/>
          </a:prstGeom>
        </p:spPr>
      </p:pic>
      <p:pic>
        <p:nvPicPr>
          <p:cNvPr id="17" name="Imagen 16">
            <a:extLst>
              <a:ext uri="{FF2B5EF4-FFF2-40B4-BE49-F238E27FC236}">
                <a16:creationId xmlns:a16="http://schemas.microsoft.com/office/drawing/2014/main" id="{56DF0619-C019-F660-0265-AFD5C609AA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72063" y="2350022"/>
            <a:ext cx="2400000" cy="1800000"/>
          </a:xfrm>
          <a:prstGeom prst="rect">
            <a:avLst/>
          </a:prstGeom>
        </p:spPr>
      </p:pic>
      <p:pic>
        <p:nvPicPr>
          <p:cNvPr id="19" name="Imagen 18">
            <a:extLst>
              <a:ext uri="{FF2B5EF4-FFF2-40B4-BE49-F238E27FC236}">
                <a16:creationId xmlns:a16="http://schemas.microsoft.com/office/drawing/2014/main" id="{8C85CD0C-2F66-8A4C-B0C2-D77CD651F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64460" y="2332307"/>
            <a:ext cx="2400000" cy="1800000"/>
          </a:xfrm>
          <a:prstGeom prst="rect">
            <a:avLst/>
          </a:prstGeom>
        </p:spPr>
      </p:pic>
      <p:pic>
        <p:nvPicPr>
          <p:cNvPr id="26" name="Imagen 25">
            <a:extLst>
              <a:ext uri="{FF2B5EF4-FFF2-40B4-BE49-F238E27FC236}">
                <a16:creationId xmlns:a16="http://schemas.microsoft.com/office/drawing/2014/main" id="{C14D8CAB-6A65-67A2-C61F-01C6F33EED7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64460" y="4490335"/>
            <a:ext cx="2400000" cy="1800000"/>
          </a:xfrm>
          <a:prstGeom prst="rect">
            <a:avLst/>
          </a:prstGeom>
        </p:spPr>
      </p:pic>
      <p:pic>
        <p:nvPicPr>
          <p:cNvPr id="27" name="Imagen 26">
            <a:extLst>
              <a:ext uri="{FF2B5EF4-FFF2-40B4-BE49-F238E27FC236}">
                <a16:creationId xmlns:a16="http://schemas.microsoft.com/office/drawing/2014/main" id="{FFA8081A-ED88-9B13-E0FA-DC3FB6E7615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72063" y="4490335"/>
            <a:ext cx="2400000" cy="1800000"/>
          </a:xfrm>
          <a:prstGeom prst="rect">
            <a:avLst/>
          </a:prstGeom>
        </p:spPr>
      </p:pic>
    </p:spTree>
    <p:extLst>
      <p:ext uri="{BB962C8B-B14F-4D97-AF65-F5344CB8AC3E}">
        <p14:creationId xmlns:p14="http://schemas.microsoft.com/office/powerpoint/2010/main" val="274431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B0E9200-D205-1828-5181-049AE4F71B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60815" y="2263494"/>
            <a:ext cx="5315209" cy="3986407"/>
          </a:xfrm>
          <a:prstGeom prst="rect">
            <a:avLst/>
          </a:prstGeom>
        </p:spPr>
      </p:pic>
      <p:sp>
        <p:nvSpPr>
          <p:cNvPr id="5" name="Título 1">
            <a:extLst>
              <a:ext uri="{FF2B5EF4-FFF2-40B4-BE49-F238E27FC236}">
                <a16:creationId xmlns:a16="http://schemas.microsoft.com/office/drawing/2014/main" id="{6FE44A04-3337-59CC-5809-5B20F4844540}"/>
              </a:ext>
            </a:extLst>
          </p:cNvPr>
          <p:cNvSpPr>
            <a:spLocks noGrp="1"/>
          </p:cNvSpPr>
          <p:nvPr>
            <p:ph type="title"/>
          </p:nvPr>
        </p:nvSpPr>
        <p:spPr>
          <a:xfrm>
            <a:off x="1828800" y="227059"/>
            <a:ext cx="8534400" cy="1507067"/>
          </a:xfrm>
        </p:spPr>
        <p:txBody>
          <a:bodyPr>
            <a:normAutofit/>
          </a:bodyPr>
          <a:lstStyle/>
          <a:p>
            <a:pPr algn="ctr"/>
            <a:r>
              <a:rPr lang="es-EC" dirty="0"/>
              <a:t>RENDICIÓN DE CUENTAS 2022</a:t>
            </a:r>
            <a:br>
              <a:rPr lang="es-EC" dirty="0"/>
            </a:br>
            <a:r>
              <a:rPr lang="es-EC" sz="2200" dirty="0"/>
              <a:t>OBRAS REALIZADAS EN EL AÑO 2022, PERÍODO</a:t>
            </a:r>
            <a:endParaRPr lang="es-EC" dirty="0"/>
          </a:p>
        </p:txBody>
      </p:sp>
      <p:pic>
        <p:nvPicPr>
          <p:cNvPr id="7" name="Imagen 6">
            <a:extLst>
              <a:ext uri="{FF2B5EF4-FFF2-40B4-BE49-F238E27FC236}">
                <a16:creationId xmlns:a16="http://schemas.microsoft.com/office/drawing/2014/main" id="{24E69841-C40C-C833-6D9B-4408D8E8BC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8" name="Imagen 7">
            <a:extLst>
              <a:ext uri="{FF2B5EF4-FFF2-40B4-BE49-F238E27FC236}">
                <a16:creationId xmlns:a16="http://schemas.microsoft.com/office/drawing/2014/main" id="{CE67C0D3-646F-1724-21A0-3760AE9086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sp>
        <p:nvSpPr>
          <p:cNvPr id="9" name="CuadroTexto 8">
            <a:extLst>
              <a:ext uri="{FF2B5EF4-FFF2-40B4-BE49-F238E27FC236}">
                <a16:creationId xmlns:a16="http://schemas.microsoft.com/office/drawing/2014/main" id="{F956C6B4-F0A5-CC50-651F-1BC2B74D1377}"/>
              </a:ext>
            </a:extLst>
          </p:cNvPr>
          <p:cNvSpPr txBox="1"/>
          <p:nvPr/>
        </p:nvSpPr>
        <p:spPr>
          <a:xfrm>
            <a:off x="6972213" y="2263494"/>
            <a:ext cx="3390987" cy="2585323"/>
          </a:xfrm>
          <a:prstGeom prst="rect">
            <a:avLst/>
          </a:prstGeom>
          <a:noFill/>
        </p:spPr>
        <p:txBody>
          <a:bodyPr wrap="square" rtlCol="0">
            <a:spAutoFit/>
          </a:bodyPr>
          <a:lstStyle/>
          <a:p>
            <a:r>
              <a:rPr lang="es-EC" dirty="0"/>
              <a:t>Instalación de:</a:t>
            </a:r>
          </a:p>
          <a:p>
            <a:pPr marL="285750" indent="-285750">
              <a:buFont typeface="Arial" panose="020B0604020202020204" pitchFamily="34" charset="0"/>
              <a:buChar char="•"/>
            </a:pPr>
            <a:r>
              <a:rPr lang="es-EC" dirty="0"/>
              <a:t> Red de Tubería.</a:t>
            </a:r>
          </a:p>
          <a:p>
            <a:pPr marL="285750" indent="-285750">
              <a:buFont typeface="Arial" panose="020B0604020202020204" pitchFamily="34" charset="0"/>
              <a:buChar char="•"/>
            </a:pPr>
            <a:r>
              <a:rPr lang="es-EC" dirty="0"/>
              <a:t> Detectores de humo</a:t>
            </a:r>
          </a:p>
          <a:p>
            <a:pPr marL="285750" indent="-285750">
              <a:buFont typeface="Arial" panose="020B0604020202020204" pitchFamily="34" charset="0"/>
              <a:buChar char="•"/>
            </a:pPr>
            <a:r>
              <a:rPr lang="es-EC" dirty="0"/>
              <a:t>Sprinkers</a:t>
            </a:r>
          </a:p>
          <a:p>
            <a:pPr marL="285750" indent="-285750">
              <a:buFont typeface="Arial" panose="020B0604020202020204" pitchFamily="34" charset="0"/>
              <a:buChar char="•"/>
            </a:pPr>
            <a:r>
              <a:rPr lang="es-EC" dirty="0"/>
              <a:t>Cabinas contra incendios</a:t>
            </a:r>
          </a:p>
          <a:p>
            <a:pPr marL="285750" indent="-285750">
              <a:buFont typeface="Arial" panose="020B0604020202020204" pitchFamily="34" charset="0"/>
              <a:buChar char="•"/>
            </a:pPr>
            <a:r>
              <a:rPr lang="es-EC" dirty="0"/>
              <a:t>Bombas para el sistema</a:t>
            </a:r>
          </a:p>
          <a:p>
            <a:pPr marL="285750" indent="-285750">
              <a:buFont typeface="Arial" panose="020B0604020202020204" pitchFamily="34" charset="0"/>
              <a:buChar char="•"/>
            </a:pPr>
            <a:r>
              <a:rPr lang="es-EC" dirty="0"/>
              <a:t>Sistema de control de bombas</a:t>
            </a:r>
          </a:p>
          <a:p>
            <a:pPr marL="285750" indent="-285750">
              <a:buFont typeface="Arial" panose="020B0604020202020204" pitchFamily="34" charset="0"/>
              <a:buChar char="•"/>
            </a:pPr>
            <a:endParaRPr lang="es-EC" dirty="0"/>
          </a:p>
        </p:txBody>
      </p:sp>
      <p:sp>
        <p:nvSpPr>
          <p:cNvPr id="10" name="CuadroTexto 9">
            <a:extLst>
              <a:ext uri="{FF2B5EF4-FFF2-40B4-BE49-F238E27FC236}">
                <a16:creationId xmlns:a16="http://schemas.microsoft.com/office/drawing/2014/main" id="{979E4669-530D-2BCA-5764-5919D46B6B9D}"/>
              </a:ext>
            </a:extLst>
          </p:cNvPr>
          <p:cNvSpPr txBox="1"/>
          <p:nvPr/>
        </p:nvSpPr>
        <p:spPr>
          <a:xfrm>
            <a:off x="1215736" y="1363311"/>
            <a:ext cx="9902537" cy="646331"/>
          </a:xfrm>
          <a:prstGeom prst="rect">
            <a:avLst/>
          </a:prstGeom>
          <a:noFill/>
        </p:spPr>
        <p:txBody>
          <a:bodyPr wrap="square" rtlCol="0">
            <a:spAutoFit/>
          </a:bodyPr>
          <a:lstStyle/>
          <a:p>
            <a:r>
              <a:rPr lang="es-EC" b="1" dirty="0"/>
              <a:t>3. </a:t>
            </a:r>
            <a:r>
              <a:rPr lang="es-EC" b="1" dirty="0">
                <a:solidFill>
                  <a:schemeClr val="bg2">
                    <a:lumMod val="75000"/>
                  </a:schemeClr>
                </a:solidFill>
              </a:rPr>
              <a:t>AMPLIACIÓN Y MANTENIMINTO DEL SISTEMA CONTRA INCENDIOS DEL SALON DE EVENTOS DEL COMPLEJO ADMINISTRATIVO DEL GAD PARROQUIAL DE PACCHA.</a:t>
            </a:r>
            <a:endParaRPr lang="es-EC" dirty="0"/>
          </a:p>
        </p:txBody>
      </p:sp>
    </p:spTree>
    <p:extLst>
      <p:ext uri="{BB962C8B-B14F-4D97-AF65-F5344CB8AC3E}">
        <p14:creationId xmlns:p14="http://schemas.microsoft.com/office/powerpoint/2010/main" val="115272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40966CB-D249-DEAB-3350-ED81ADAEEA30}"/>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5" name="CuadroTexto 4">
            <a:extLst>
              <a:ext uri="{FF2B5EF4-FFF2-40B4-BE49-F238E27FC236}">
                <a16:creationId xmlns:a16="http://schemas.microsoft.com/office/drawing/2014/main" id="{94900213-015B-8572-B29A-1EA1FE0D41C1}"/>
              </a:ext>
            </a:extLst>
          </p:cNvPr>
          <p:cNvSpPr txBox="1"/>
          <p:nvPr/>
        </p:nvSpPr>
        <p:spPr>
          <a:xfrm>
            <a:off x="1215736" y="1444336"/>
            <a:ext cx="9902537" cy="923330"/>
          </a:xfrm>
          <a:prstGeom prst="rect">
            <a:avLst/>
          </a:prstGeom>
          <a:noFill/>
        </p:spPr>
        <p:txBody>
          <a:bodyPr wrap="square" rtlCol="0">
            <a:spAutoFit/>
          </a:bodyPr>
          <a:lstStyle/>
          <a:p>
            <a:pPr algn="ctr"/>
            <a:r>
              <a:rPr lang="es-EC" b="1" dirty="0"/>
              <a:t>4. </a:t>
            </a:r>
            <a:r>
              <a:rPr lang="es-EC" b="1" dirty="0">
                <a:solidFill>
                  <a:schemeClr val="bg2">
                    <a:lumMod val="75000"/>
                  </a:schemeClr>
                </a:solidFill>
              </a:rPr>
              <a:t>PARQUE RECREACIONAL DE LA PARROQUIA PACCHA, MONTO $ 37.010,78 USD</a:t>
            </a:r>
          </a:p>
          <a:p>
            <a:endParaRPr lang="es-EC" b="1" dirty="0">
              <a:solidFill>
                <a:schemeClr val="bg2">
                  <a:lumMod val="75000"/>
                </a:schemeClr>
              </a:solidFill>
            </a:endParaRPr>
          </a:p>
          <a:p>
            <a:endParaRPr lang="es-EC" dirty="0"/>
          </a:p>
        </p:txBody>
      </p:sp>
      <p:pic>
        <p:nvPicPr>
          <p:cNvPr id="6" name="Imagen 5">
            <a:extLst>
              <a:ext uri="{FF2B5EF4-FFF2-40B4-BE49-F238E27FC236}">
                <a16:creationId xmlns:a16="http://schemas.microsoft.com/office/drawing/2014/main" id="{CB8561EF-7F57-E98F-8FA8-9F0406B3B7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29C57B6F-57DE-1162-6042-61FA0EF1DF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15" name="Imagen 14">
            <a:extLst>
              <a:ext uri="{FF2B5EF4-FFF2-40B4-BE49-F238E27FC236}">
                <a16:creationId xmlns:a16="http://schemas.microsoft.com/office/drawing/2014/main" id="{B6DDE24E-E4C1-318C-CAFE-B45095FFC7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7301" y="4380764"/>
            <a:ext cx="2899405" cy="2174554"/>
          </a:xfrm>
          <a:prstGeom prst="rect">
            <a:avLst/>
          </a:prstGeom>
        </p:spPr>
      </p:pic>
      <p:pic>
        <p:nvPicPr>
          <p:cNvPr id="17" name="Imagen 16">
            <a:extLst>
              <a:ext uri="{FF2B5EF4-FFF2-40B4-BE49-F238E27FC236}">
                <a16:creationId xmlns:a16="http://schemas.microsoft.com/office/drawing/2014/main" id="{8B1AA75C-1A40-4318-D689-134A39C4D1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9986" y="4380764"/>
            <a:ext cx="2899405" cy="2174554"/>
          </a:xfrm>
          <a:prstGeom prst="rect">
            <a:avLst/>
          </a:prstGeom>
        </p:spPr>
      </p:pic>
      <p:pic>
        <p:nvPicPr>
          <p:cNvPr id="19" name="Imagen 18">
            <a:extLst>
              <a:ext uri="{FF2B5EF4-FFF2-40B4-BE49-F238E27FC236}">
                <a16:creationId xmlns:a16="http://schemas.microsoft.com/office/drawing/2014/main" id="{2A8800FD-8A16-824A-85CD-AE0E170E44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3136" y="1991113"/>
            <a:ext cx="2899405" cy="2174554"/>
          </a:xfrm>
          <a:prstGeom prst="rect">
            <a:avLst/>
          </a:prstGeom>
        </p:spPr>
      </p:pic>
      <p:pic>
        <p:nvPicPr>
          <p:cNvPr id="21" name="Imagen 20">
            <a:extLst>
              <a:ext uri="{FF2B5EF4-FFF2-40B4-BE49-F238E27FC236}">
                <a16:creationId xmlns:a16="http://schemas.microsoft.com/office/drawing/2014/main" id="{940A7B29-CC5B-AA46-0F87-F0A0DCFCF2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28852" y="4369051"/>
            <a:ext cx="2892386" cy="2169290"/>
          </a:xfrm>
          <a:prstGeom prst="rect">
            <a:avLst/>
          </a:prstGeom>
        </p:spPr>
      </p:pic>
      <p:pic>
        <p:nvPicPr>
          <p:cNvPr id="24" name="Imagen 23">
            <a:extLst>
              <a:ext uri="{FF2B5EF4-FFF2-40B4-BE49-F238E27FC236}">
                <a16:creationId xmlns:a16="http://schemas.microsoft.com/office/drawing/2014/main" id="{96B99A5C-7CC4-0B9B-3B9B-E53DFC11864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28853" y="2028373"/>
            <a:ext cx="2892386" cy="2169290"/>
          </a:xfrm>
          <a:prstGeom prst="rect">
            <a:avLst/>
          </a:prstGeom>
        </p:spPr>
      </p:pic>
      <p:sp>
        <p:nvSpPr>
          <p:cNvPr id="25" name="CuadroTexto 24">
            <a:extLst>
              <a:ext uri="{FF2B5EF4-FFF2-40B4-BE49-F238E27FC236}">
                <a16:creationId xmlns:a16="http://schemas.microsoft.com/office/drawing/2014/main" id="{D42E11DC-20F2-A38A-9C97-308309F4EBB1}"/>
              </a:ext>
            </a:extLst>
          </p:cNvPr>
          <p:cNvSpPr txBox="1"/>
          <p:nvPr/>
        </p:nvSpPr>
        <p:spPr>
          <a:xfrm>
            <a:off x="4271058" y="2176624"/>
            <a:ext cx="3588152" cy="1477328"/>
          </a:xfrm>
          <a:prstGeom prst="rect">
            <a:avLst/>
          </a:prstGeom>
          <a:noFill/>
        </p:spPr>
        <p:txBody>
          <a:bodyPr wrap="square" rtlCol="0">
            <a:spAutoFit/>
          </a:bodyPr>
          <a:lstStyle/>
          <a:p>
            <a:pPr algn="just"/>
            <a:r>
              <a:rPr lang="es-EC" dirty="0"/>
              <a:t>Lugar de esparcimiento y distracción para la ciudadanía, con juegos bio saludables y juegos infantiles junto al subcentro de Salud.</a:t>
            </a:r>
          </a:p>
        </p:txBody>
      </p:sp>
    </p:spTree>
    <p:extLst>
      <p:ext uri="{BB962C8B-B14F-4D97-AF65-F5344CB8AC3E}">
        <p14:creationId xmlns:p14="http://schemas.microsoft.com/office/powerpoint/2010/main" val="3941537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D02ED74-1D17-18FD-F27A-981BF701A58A}"/>
              </a:ext>
            </a:extLst>
          </p:cNvPr>
          <p:cNvSpPr>
            <a:spLocks noGrp="1"/>
          </p:cNvSpPr>
          <p:nvPr>
            <p:ph type="title"/>
          </p:nvPr>
        </p:nvSpPr>
        <p:spPr>
          <a:xfrm>
            <a:off x="1828800" y="227059"/>
            <a:ext cx="8534400" cy="1507067"/>
          </a:xfrm>
        </p:spPr>
        <p:txBody>
          <a:bodyPr>
            <a:normAutofit fontScale="90000"/>
          </a:bodyPr>
          <a:lstStyle/>
          <a:p>
            <a:pPr algn="ctr"/>
            <a:r>
              <a:rPr lang="es-EC" dirty="0"/>
              <a:t>RENDICIÓN DE CUENTAS 2022</a:t>
            </a:r>
            <a:br>
              <a:rPr lang="es-EC" dirty="0"/>
            </a:br>
            <a:r>
              <a:rPr lang="es-EC" sz="2200" dirty="0"/>
              <a:t>OBRAS REALIZADAS EN EL AÑO 2022</a:t>
            </a:r>
            <a:br>
              <a:rPr lang="es-EC" b="1" dirty="0"/>
            </a:br>
            <a:endParaRPr lang="es-EC" dirty="0"/>
          </a:p>
        </p:txBody>
      </p:sp>
      <p:sp>
        <p:nvSpPr>
          <p:cNvPr id="5" name="CuadroTexto 4">
            <a:extLst>
              <a:ext uri="{FF2B5EF4-FFF2-40B4-BE49-F238E27FC236}">
                <a16:creationId xmlns:a16="http://schemas.microsoft.com/office/drawing/2014/main" id="{0CF86DD5-BA90-C6D9-DAE4-FB3C602D2680}"/>
              </a:ext>
            </a:extLst>
          </p:cNvPr>
          <p:cNvSpPr txBox="1"/>
          <p:nvPr/>
        </p:nvSpPr>
        <p:spPr>
          <a:xfrm>
            <a:off x="1215736" y="1444336"/>
            <a:ext cx="9930684" cy="1754326"/>
          </a:xfrm>
          <a:prstGeom prst="rect">
            <a:avLst/>
          </a:prstGeom>
          <a:noFill/>
        </p:spPr>
        <p:txBody>
          <a:bodyPr wrap="square" rtlCol="0">
            <a:spAutoFit/>
          </a:bodyPr>
          <a:lstStyle/>
          <a:p>
            <a:pPr algn="ctr"/>
            <a:r>
              <a:rPr lang="es-EC" b="1" dirty="0"/>
              <a:t>5. </a:t>
            </a:r>
            <a:r>
              <a:rPr lang="es-EC" b="1" dirty="0">
                <a:solidFill>
                  <a:schemeClr val="bg2">
                    <a:lumMod val="75000"/>
                  </a:schemeClr>
                </a:solidFill>
              </a:rPr>
              <a:t>CONSTRUCCIÓN DE LA VÍA NARANJOS – CABULLÍN, APORTE CON MATERIAL PARA ESTRUCTURA VIAL, MONTO: CEMENTO: 51,084,36, BASE GRANULAR: $ 71.806,00 USD, TUBERIA DE ALCATARLLAS: $ 5.815,00 USD; MONTO TOTAL: $ 128.705,36 USD</a:t>
            </a:r>
          </a:p>
          <a:p>
            <a:pPr algn="ctr"/>
            <a:endParaRPr lang="es-EC" b="1" dirty="0">
              <a:solidFill>
                <a:schemeClr val="bg2">
                  <a:lumMod val="75000"/>
                </a:schemeClr>
              </a:solidFill>
            </a:endParaRPr>
          </a:p>
          <a:p>
            <a:endParaRPr lang="es-EC" b="1" dirty="0">
              <a:solidFill>
                <a:schemeClr val="bg2">
                  <a:lumMod val="75000"/>
                </a:schemeClr>
              </a:solidFill>
            </a:endParaRPr>
          </a:p>
          <a:p>
            <a:endParaRPr lang="es-EC" dirty="0"/>
          </a:p>
        </p:txBody>
      </p:sp>
      <p:pic>
        <p:nvPicPr>
          <p:cNvPr id="6" name="Imagen 5">
            <a:extLst>
              <a:ext uri="{FF2B5EF4-FFF2-40B4-BE49-F238E27FC236}">
                <a16:creationId xmlns:a16="http://schemas.microsoft.com/office/drawing/2014/main" id="{4A1DB541-B411-434B-8D51-8BE73F022F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102D37BA-A528-1B10-4812-300028EBCF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29" name="Imagen 28">
            <a:extLst>
              <a:ext uri="{FF2B5EF4-FFF2-40B4-BE49-F238E27FC236}">
                <a16:creationId xmlns:a16="http://schemas.microsoft.com/office/drawing/2014/main" id="{8A8D233D-E62D-3065-5344-E7296A8A09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2326" y="3220851"/>
            <a:ext cx="4421529" cy="3316147"/>
          </a:xfrm>
          <a:prstGeom prst="rect">
            <a:avLst/>
          </a:prstGeom>
        </p:spPr>
      </p:pic>
      <p:pic>
        <p:nvPicPr>
          <p:cNvPr id="33" name="Imagen 32">
            <a:extLst>
              <a:ext uri="{FF2B5EF4-FFF2-40B4-BE49-F238E27FC236}">
                <a16:creationId xmlns:a16="http://schemas.microsoft.com/office/drawing/2014/main" id="{85FF6DFB-8C31-8AD9-359C-0C2FA8E2C4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10445" y="3220851"/>
            <a:ext cx="4421530" cy="3316147"/>
          </a:xfrm>
          <a:prstGeom prst="rect">
            <a:avLst/>
          </a:prstGeom>
        </p:spPr>
      </p:pic>
      <p:sp>
        <p:nvSpPr>
          <p:cNvPr id="34" name="CuadroTexto 33">
            <a:extLst>
              <a:ext uri="{FF2B5EF4-FFF2-40B4-BE49-F238E27FC236}">
                <a16:creationId xmlns:a16="http://schemas.microsoft.com/office/drawing/2014/main" id="{4150092A-E561-6E94-2CD6-BABFD63FC94E}"/>
              </a:ext>
            </a:extLst>
          </p:cNvPr>
          <p:cNvSpPr txBox="1"/>
          <p:nvPr/>
        </p:nvSpPr>
        <p:spPr>
          <a:xfrm>
            <a:off x="1360815" y="2408118"/>
            <a:ext cx="9615449" cy="646331"/>
          </a:xfrm>
          <a:prstGeom prst="rect">
            <a:avLst/>
          </a:prstGeom>
          <a:noFill/>
        </p:spPr>
        <p:txBody>
          <a:bodyPr wrap="square" rtlCol="0">
            <a:spAutoFit/>
          </a:bodyPr>
          <a:lstStyle/>
          <a:p>
            <a:pPr algn="just"/>
            <a:r>
              <a:rPr lang="es-EC" dirty="0"/>
              <a:t>Obra realizada en Convenio de Cooperación con La Municipalidad de Cuenca, en base a los estudios de consultoría.</a:t>
            </a:r>
          </a:p>
        </p:txBody>
      </p:sp>
    </p:spTree>
    <p:extLst>
      <p:ext uri="{BB962C8B-B14F-4D97-AF65-F5344CB8AC3E}">
        <p14:creationId xmlns:p14="http://schemas.microsoft.com/office/powerpoint/2010/main" val="266839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B404B29-DA62-CCE7-705E-C7614B9AFE1F}"/>
              </a:ext>
            </a:extLst>
          </p:cNvPr>
          <p:cNvSpPr txBox="1"/>
          <p:nvPr/>
        </p:nvSpPr>
        <p:spPr>
          <a:xfrm>
            <a:off x="1215736" y="1444336"/>
            <a:ext cx="9930684" cy="1754326"/>
          </a:xfrm>
          <a:prstGeom prst="rect">
            <a:avLst/>
          </a:prstGeom>
          <a:noFill/>
        </p:spPr>
        <p:txBody>
          <a:bodyPr wrap="square" rtlCol="0">
            <a:spAutoFit/>
          </a:bodyPr>
          <a:lstStyle/>
          <a:p>
            <a:pPr algn="ctr"/>
            <a:r>
              <a:rPr lang="es-EC" b="1" dirty="0"/>
              <a:t>5. </a:t>
            </a:r>
            <a:r>
              <a:rPr lang="es-EC" b="1" dirty="0">
                <a:solidFill>
                  <a:schemeClr val="bg2">
                    <a:lumMod val="75000"/>
                  </a:schemeClr>
                </a:solidFill>
              </a:rPr>
              <a:t>CONSTRUCCIÓN DE LA VÍA NARANJOS – CABULLÍN, APORTE CON MATERIAL PARA ESTRUCTURA VIAL, MONTO: CEMENTO: 51,084,36, BASE GRANULAR: $ 71.806,00 USD, TUBERIA DE ALCATARLLAS: $ 5.815,00 USD; MONTO TOTAL: $ 128.705,36 USD</a:t>
            </a:r>
          </a:p>
          <a:p>
            <a:pPr algn="ctr"/>
            <a:endParaRPr lang="es-EC" b="1" dirty="0">
              <a:solidFill>
                <a:schemeClr val="bg2">
                  <a:lumMod val="75000"/>
                </a:schemeClr>
              </a:solidFill>
            </a:endParaRPr>
          </a:p>
          <a:p>
            <a:endParaRPr lang="es-EC" b="1" dirty="0">
              <a:solidFill>
                <a:schemeClr val="bg2">
                  <a:lumMod val="75000"/>
                </a:schemeClr>
              </a:solidFill>
            </a:endParaRPr>
          </a:p>
          <a:p>
            <a:endParaRPr lang="es-EC" dirty="0"/>
          </a:p>
        </p:txBody>
      </p:sp>
      <p:sp>
        <p:nvSpPr>
          <p:cNvPr id="5" name="Título 1">
            <a:extLst>
              <a:ext uri="{FF2B5EF4-FFF2-40B4-BE49-F238E27FC236}">
                <a16:creationId xmlns:a16="http://schemas.microsoft.com/office/drawing/2014/main" id="{E6B0D3AA-A717-809A-564D-72BC514C12FA}"/>
              </a:ext>
            </a:extLst>
          </p:cNvPr>
          <p:cNvSpPr txBox="1">
            <a:spLocks/>
          </p:cNvSpPr>
          <p:nvPr/>
        </p:nvSpPr>
        <p:spPr>
          <a:xfrm>
            <a:off x="1828800" y="227059"/>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6" name="Imagen 5">
            <a:extLst>
              <a:ext uri="{FF2B5EF4-FFF2-40B4-BE49-F238E27FC236}">
                <a16:creationId xmlns:a16="http://schemas.microsoft.com/office/drawing/2014/main" id="{B91D970F-316E-01AB-4426-E3A9DF3199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86D25182-F5C0-276B-3F10-BDC64A03EF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9" name="Imagen 8">
            <a:extLst>
              <a:ext uri="{FF2B5EF4-FFF2-40B4-BE49-F238E27FC236}">
                <a16:creationId xmlns:a16="http://schemas.microsoft.com/office/drawing/2014/main" id="{505C29C4-3D4B-17C0-10FF-932DFA9338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91157" y="2612762"/>
            <a:ext cx="2400000" cy="1800000"/>
          </a:xfrm>
          <a:prstGeom prst="rect">
            <a:avLst/>
          </a:prstGeom>
        </p:spPr>
      </p:pic>
      <p:pic>
        <p:nvPicPr>
          <p:cNvPr id="11" name="Imagen 10">
            <a:extLst>
              <a:ext uri="{FF2B5EF4-FFF2-40B4-BE49-F238E27FC236}">
                <a16:creationId xmlns:a16="http://schemas.microsoft.com/office/drawing/2014/main" id="{8F4A9C7E-A7EA-9475-A74E-9D93EC6293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57054" y="4513664"/>
            <a:ext cx="2400000" cy="1800000"/>
          </a:xfrm>
          <a:prstGeom prst="rect">
            <a:avLst/>
          </a:prstGeom>
        </p:spPr>
      </p:pic>
      <p:pic>
        <p:nvPicPr>
          <p:cNvPr id="13" name="Imagen 12">
            <a:extLst>
              <a:ext uri="{FF2B5EF4-FFF2-40B4-BE49-F238E27FC236}">
                <a16:creationId xmlns:a16="http://schemas.microsoft.com/office/drawing/2014/main" id="{9201E749-46EA-CBBB-3197-372FC4D9C9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91157" y="4513664"/>
            <a:ext cx="2400000" cy="1800000"/>
          </a:xfrm>
          <a:prstGeom prst="rect">
            <a:avLst/>
          </a:prstGeom>
        </p:spPr>
      </p:pic>
      <p:pic>
        <p:nvPicPr>
          <p:cNvPr id="15" name="Imagen 14">
            <a:extLst>
              <a:ext uri="{FF2B5EF4-FFF2-40B4-BE49-F238E27FC236}">
                <a16:creationId xmlns:a16="http://schemas.microsoft.com/office/drawing/2014/main" id="{8B2DB9D7-7F59-29E1-1AD3-C964D7AAFE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57054" y="2612762"/>
            <a:ext cx="2400000" cy="1800000"/>
          </a:xfrm>
          <a:prstGeom prst="rect">
            <a:avLst/>
          </a:prstGeom>
        </p:spPr>
      </p:pic>
      <p:sp>
        <p:nvSpPr>
          <p:cNvPr id="18" name="Título 1">
            <a:extLst>
              <a:ext uri="{FF2B5EF4-FFF2-40B4-BE49-F238E27FC236}">
                <a16:creationId xmlns:a16="http://schemas.microsoft.com/office/drawing/2014/main" id="{CEB75314-F08C-E372-64E2-D24E168822B5}"/>
              </a:ext>
            </a:extLst>
          </p:cNvPr>
          <p:cNvSpPr txBox="1">
            <a:spLocks/>
          </p:cNvSpPr>
          <p:nvPr/>
        </p:nvSpPr>
        <p:spPr>
          <a:xfrm>
            <a:off x="556373" y="3345238"/>
            <a:ext cx="5252978"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Ensanchamiento vial</a:t>
            </a:r>
          </a:p>
        </p:txBody>
      </p:sp>
    </p:spTree>
    <p:extLst>
      <p:ext uri="{BB962C8B-B14F-4D97-AF65-F5344CB8AC3E}">
        <p14:creationId xmlns:p14="http://schemas.microsoft.com/office/powerpoint/2010/main" val="2102994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187BDB0B-2930-222C-5D7E-4D98A2864881}"/>
              </a:ext>
            </a:extLst>
          </p:cNvPr>
          <p:cNvSpPr txBox="1"/>
          <p:nvPr/>
        </p:nvSpPr>
        <p:spPr>
          <a:xfrm>
            <a:off x="1215736" y="1444336"/>
            <a:ext cx="9930684" cy="1754326"/>
          </a:xfrm>
          <a:prstGeom prst="rect">
            <a:avLst/>
          </a:prstGeom>
          <a:noFill/>
        </p:spPr>
        <p:txBody>
          <a:bodyPr wrap="square" rtlCol="0">
            <a:spAutoFit/>
          </a:bodyPr>
          <a:lstStyle/>
          <a:p>
            <a:pPr algn="ctr"/>
            <a:r>
              <a:rPr lang="es-EC" b="1" dirty="0"/>
              <a:t>5. </a:t>
            </a:r>
            <a:r>
              <a:rPr lang="es-EC" b="1" dirty="0">
                <a:solidFill>
                  <a:schemeClr val="bg2">
                    <a:lumMod val="75000"/>
                  </a:schemeClr>
                </a:solidFill>
              </a:rPr>
              <a:t>CONSTRUCCIÓN DE LA VÍA NARANJOS – CABULLÍN, APORTE CON MATERIAL PARA ESTRUCTURA VIAL, MONTO: CEMENTO: 51,084,36, BASE GRANULAR: $ 71.806,00 USD, TUBERIA DE ALCATARLLAS: $ 5.815,00 USD; MONTO TOTAL: $ 128.705,36 USD</a:t>
            </a:r>
          </a:p>
          <a:p>
            <a:pPr algn="ctr"/>
            <a:endParaRPr lang="es-EC" b="1" dirty="0">
              <a:solidFill>
                <a:schemeClr val="bg2">
                  <a:lumMod val="75000"/>
                </a:schemeClr>
              </a:solidFill>
            </a:endParaRPr>
          </a:p>
          <a:p>
            <a:endParaRPr lang="es-EC" b="1" dirty="0">
              <a:solidFill>
                <a:schemeClr val="bg2">
                  <a:lumMod val="75000"/>
                </a:schemeClr>
              </a:solidFill>
            </a:endParaRPr>
          </a:p>
          <a:p>
            <a:endParaRPr lang="es-EC" dirty="0"/>
          </a:p>
        </p:txBody>
      </p:sp>
      <p:pic>
        <p:nvPicPr>
          <p:cNvPr id="10" name="Imagen 9">
            <a:extLst>
              <a:ext uri="{FF2B5EF4-FFF2-40B4-BE49-F238E27FC236}">
                <a16:creationId xmlns:a16="http://schemas.microsoft.com/office/drawing/2014/main" id="{2BCAB595-4105-4EEA-C589-D12094B443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2397" y="2719903"/>
            <a:ext cx="2400000" cy="1800000"/>
          </a:xfrm>
          <a:prstGeom prst="rect">
            <a:avLst/>
          </a:prstGeom>
        </p:spPr>
      </p:pic>
      <p:pic>
        <p:nvPicPr>
          <p:cNvPr id="11" name="Imagen 10">
            <a:extLst>
              <a:ext uri="{FF2B5EF4-FFF2-40B4-BE49-F238E27FC236}">
                <a16:creationId xmlns:a16="http://schemas.microsoft.com/office/drawing/2014/main" id="{523E686A-F1BC-F490-4B3A-AEB96FD0CC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8274" y="4624580"/>
            <a:ext cx="2400000" cy="1800000"/>
          </a:xfrm>
          <a:prstGeom prst="rect">
            <a:avLst/>
          </a:prstGeom>
        </p:spPr>
      </p:pic>
      <p:pic>
        <p:nvPicPr>
          <p:cNvPr id="12" name="Imagen 11">
            <a:extLst>
              <a:ext uri="{FF2B5EF4-FFF2-40B4-BE49-F238E27FC236}">
                <a16:creationId xmlns:a16="http://schemas.microsoft.com/office/drawing/2014/main" id="{143EC600-71DE-3F6D-9B3F-130D3DC675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1018" y="2728499"/>
            <a:ext cx="2400000" cy="1800000"/>
          </a:xfrm>
          <a:prstGeom prst="rect">
            <a:avLst/>
          </a:prstGeom>
        </p:spPr>
      </p:pic>
      <p:pic>
        <p:nvPicPr>
          <p:cNvPr id="13" name="Imagen 12">
            <a:extLst>
              <a:ext uri="{FF2B5EF4-FFF2-40B4-BE49-F238E27FC236}">
                <a16:creationId xmlns:a16="http://schemas.microsoft.com/office/drawing/2014/main" id="{373D2289-8CD1-3C2B-22DE-2F66AD2819D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64601" y="4624580"/>
            <a:ext cx="2406417" cy="1800000"/>
          </a:xfrm>
          <a:prstGeom prst="rect">
            <a:avLst/>
          </a:prstGeom>
        </p:spPr>
      </p:pic>
      <p:sp>
        <p:nvSpPr>
          <p:cNvPr id="14" name="Título 1">
            <a:extLst>
              <a:ext uri="{FF2B5EF4-FFF2-40B4-BE49-F238E27FC236}">
                <a16:creationId xmlns:a16="http://schemas.microsoft.com/office/drawing/2014/main" id="{D190D6B4-0A8F-CC69-55E9-DF80BA8FA5F8}"/>
              </a:ext>
            </a:extLst>
          </p:cNvPr>
          <p:cNvSpPr txBox="1">
            <a:spLocks/>
          </p:cNvSpPr>
          <p:nvPr/>
        </p:nvSpPr>
        <p:spPr>
          <a:xfrm>
            <a:off x="1828800" y="227059"/>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16" name="Imagen 15">
            <a:extLst>
              <a:ext uri="{FF2B5EF4-FFF2-40B4-BE49-F238E27FC236}">
                <a16:creationId xmlns:a16="http://schemas.microsoft.com/office/drawing/2014/main" id="{91A101A7-346F-F3FA-8B49-E7438BFDE2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17" name="Imagen 16">
            <a:extLst>
              <a:ext uri="{FF2B5EF4-FFF2-40B4-BE49-F238E27FC236}">
                <a16:creationId xmlns:a16="http://schemas.microsoft.com/office/drawing/2014/main" id="{81AAA5EF-9F97-59CE-8DBA-1B2557729F8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sp>
        <p:nvSpPr>
          <p:cNvPr id="18" name="Título 1">
            <a:extLst>
              <a:ext uri="{FF2B5EF4-FFF2-40B4-BE49-F238E27FC236}">
                <a16:creationId xmlns:a16="http://schemas.microsoft.com/office/drawing/2014/main" id="{6AFB0D28-7F88-A56D-6ACF-61356AA49E04}"/>
              </a:ext>
            </a:extLst>
          </p:cNvPr>
          <p:cNvSpPr txBox="1">
            <a:spLocks/>
          </p:cNvSpPr>
          <p:nvPr/>
        </p:nvSpPr>
        <p:spPr>
          <a:xfrm>
            <a:off x="5850189" y="3556553"/>
            <a:ext cx="5252978"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CONSTRUCCIÓN DE PASOS DE AGUA</a:t>
            </a:r>
          </a:p>
        </p:txBody>
      </p:sp>
    </p:spTree>
    <p:extLst>
      <p:ext uri="{BB962C8B-B14F-4D97-AF65-F5344CB8AC3E}">
        <p14:creationId xmlns:p14="http://schemas.microsoft.com/office/powerpoint/2010/main" val="201352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187BDB0B-2930-222C-5D7E-4D98A2864881}"/>
              </a:ext>
            </a:extLst>
          </p:cNvPr>
          <p:cNvSpPr txBox="1"/>
          <p:nvPr/>
        </p:nvSpPr>
        <p:spPr>
          <a:xfrm>
            <a:off x="1215736" y="1444336"/>
            <a:ext cx="9930684" cy="1754326"/>
          </a:xfrm>
          <a:prstGeom prst="rect">
            <a:avLst/>
          </a:prstGeom>
          <a:noFill/>
        </p:spPr>
        <p:txBody>
          <a:bodyPr wrap="square" rtlCol="0">
            <a:spAutoFit/>
          </a:bodyPr>
          <a:lstStyle/>
          <a:p>
            <a:pPr algn="ctr"/>
            <a:r>
              <a:rPr lang="es-EC" b="1" dirty="0"/>
              <a:t>5. </a:t>
            </a:r>
            <a:r>
              <a:rPr lang="es-EC" b="1" dirty="0">
                <a:solidFill>
                  <a:schemeClr val="bg2">
                    <a:lumMod val="75000"/>
                  </a:schemeClr>
                </a:solidFill>
              </a:rPr>
              <a:t>CONSTRUCCIÓN DE LA VÍA NARANJOS – CABULLÍN, APORTE CON MATERIAL PARA ESTRUCTURA VIAL, MONTO: CEMENTO: 51,084,36, BASE GRANULAR: $ 71.806,00 USD, TUBERIA DE ALCATARLLAS: $ 5.815,00 USD; MONTO TOTAL: $ 128.705,36 USD</a:t>
            </a:r>
          </a:p>
          <a:p>
            <a:pPr algn="ctr"/>
            <a:endParaRPr lang="es-EC" b="1" dirty="0">
              <a:solidFill>
                <a:schemeClr val="bg2">
                  <a:lumMod val="75000"/>
                </a:schemeClr>
              </a:solidFill>
            </a:endParaRPr>
          </a:p>
          <a:p>
            <a:endParaRPr lang="es-EC" b="1" dirty="0">
              <a:solidFill>
                <a:schemeClr val="bg2">
                  <a:lumMod val="75000"/>
                </a:schemeClr>
              </a:solidFill>
            </a:endParaRPr>
          </a:p>
          <a:p>
            <a:endParaRPr lang="es-EC" dirty="0"/>
          </a:p>
        </p:txBody>
      </p:sp>
      <p:pic>
        <p:nvPicPr>
          <p:cNvPr id="5" name="Imagen 4">
            <a:extLst>
              <a:ext uri="{FF2B5EF4-FFF2-40B4-BE49-F238E27FC236}">
                <a16:creationId xmlns:a16="http://schemas.microsoft.com/office/drawing/2014/main" id="{536671BA-312A-2CFA-83DF-00F9815776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70754" y="4706970"/>
            <a:ext cx="2406417" cy="1800000"/>
          </a:xfrm>
          <a:prstGeom prst="rect">
            <a:avLst/>
          </a:prstGeom>
        </p:spPr>
      </p:pic>
      <p:pic>
        <p:nvPicPr>
          <p:cNvPr id="6" name="Imagen 5">
            <a:extLst>
              <a:ext uri="{FF2B5EF4-FFF2-40B4-BE49-F238E27FC236}">
                <a16:creationId xmlns:a16="http://schemas.microsoft.com/office/drawing/2014/main" id="{4D6FF6A2-2889-80C7-AD78-8571A61D42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590" y="4706970"/>
            <a:ext cx="2406417" cy="1800000"/>
          </a:xfrm>
          <a:prstGeom prst="rect">
            <a:avLst/>
          </a:prstGeom>
        </p:spPr>
      </p:pic>
      <p:pic>
        <p:nvPicPr>
          <p:cNvPr id="7" name="Imagen 6">
            <a:extLst>
              <a:ext uri="{FF2B5EF4-FFF2-40B4-BE49-F238E27FC236}">
                <a16:creationId xmlns:a16="http://schemas.microsoft.com/office/drawing/2014/main" id="{A41D2B44-F7E4-0BF3-F79F-EC68D4D5C5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0754" y="2759339"/>
            <a:ext cx="2400000" cy="1800000"/>
          </a:xfrm>
          <a:prstGeom prst="rect">
            <a:avLst/>
          </a:prstGeom>
        </p:spPr>
      </p:pic>
      <p:pic>
        <p:nvPicPr>
          <p:cNvPr id="9" name="Imagen 8">
            <a:extLst>
              <a:ext uri="{FF2B5EF4-FFF2-40B4-BE49-F238E27FC236}">
                <a16:creationId xmlns:a16="http://schemas.microsoft.com/office/drawing/2014/main" id="{980A2641-8286-5E25-7124-20564D533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5591" y="2759339"/>
            <a:ext cx="2406417" cy="1800000"/>
          </a:xfrm>
          <a:prstGeom prst="rect">
            <a:avLst/>
          </a:prstGeom>
        </p:spPr>
      </p:pic>
      <p:sp>
        <p:nvSpPr>
          <p:cNvPr id="14" name="Título 1">
            <a:extLst>
              <a:ext uri="{FF2B5EF4-FFF2-40B4-BE49-F238E27FC236}">
                <a16:creationId xmlns:a16="http://schemas.microsoft.com/office/drawing/2014/main" id="{D190D6B4-0A8F-CC69-55E9-DF80BA8FA5F8}"/>
              </a:ext>
            </a:extLst>
          </p:cNvPr>
          <p:cNvSpPr txBox="1">
            <a:spLocks/>
          </p:cNvSpPr>
          <p:nvPr/>
        </p:nvSpPr>
        <p:spPr>
          <a:xfrm>
            <a:off x="1828800" y="227059"/>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16" name="Imagen 15">
            <a:extLst>
              <a:ext uri="{FF2B5EF4-FFF2-40B4-BE49-F238E27FC236}">
                <a16:creationId xmlns:a16="http://schemas.microsoft.com/office/drawing/2014/main" id="{91A101A7-346F-F3FA-8B49-E7438BFDE2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17" name="Imagen 16">
            <a:extLst>
              <a:ext uri="{FF2B5EF4-FFF2-40B4-BE49-F238E27FC236}">
                <a16:creationId xmlns:a16="http://schemas.microsoft.com/office/drawing/2014/main" id="{81AAA5EF-9F97-59CE-8DBA-1B2557729F8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sp>
        <p:nvSpPr>
          <p:cNvPr id="18" name="Título 1">
            <a:extLst>
              <a:ext uri="{FF2B5EF4-FFF2-40B4-BE49-F238E27FC236}">
                <a16:creationId xmlns:a16="http://schemas.microsoft.com/office/drawing/2014/main" id="{6AFB0D28-7F88-A56D-6ACF-61356AA49E04}"/>
              </a:ext>
            </a:extLst>
          </p:cNvPr>
          <p:cNvSpPr txBox="1">
            <a:spLocks/>
          </p:cNvSpPr>
          <p:nvPr/>
        </p:nvSpPr>
        <p:spPr>
          <a:xfrm>
            <a:off x="5850189" y="3556553"/>
            <a:ext cx="5252978"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Estructura vial con base cemento</a:t>
            </a:r>
          </a:p>
        </p:txBody>
      </p:sp>
    </p:spTree>
    <p:extLst>
      <p:ext uri="{BB962C8B-B14F-4D97-AF65-F5344CB8AC3E}">
        <p14:creationId xmlns:p14="http://schemas.microsoft.com/office/powerpoint/2010/main" val="4115036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2A83FC3E-0E67-E045-87A7-88AAD13DE3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91157" y="2598003"/>
            <a:ext cx="2400000" cy="1746082"/>
          </a:xfrm>
          <a:prstGeom prst="rect">
            <a:avLst/>
          </a:prstGeom>
        </p:spPr>
      </p:pic>
      <p:pic>
        <p:nvPicPr>
          <p:cNvPr id="22" name="Imagen 21">
            <a:extLst>
              <a:ext uri="{FF2B5EF4-FFF2-40B4-BE49-F238E27FC236}">
                <a16:creationId xmlns:a16="http://schemas.microsoft.com/office/drawing/2014/main" id="{FD1833FA-4C96-98E9-9EA2-BB08D188E0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0408" y="4513664"/>
            <a:ext cx="2400000" cy="1800000"/>
          </a:xfrm>
          <a:prstGeom prst="rect">
            <a:avLst/>
          </a:prstGeom>
        </p:spPr>
      </p:pic>
      <p:pic>
        <p:nvPicPr>
          <p:cNvPr id="24" name="Imagen 23">
            <a:extLst>
              <a:ext uri="{FF2B5EF4-FFF2-40B4-BE49-F238E27FC236}">
                <a16:creationId xmlns:a16="http://schemas.microsoft.com/office/drawing/2014/main" id="{2BFA4324-BA5D-FC16-4976-55C33B3F25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91157" y="4494085"/>
            <a:ext cx="2400000" cy="1800000"/>
          </a:xfrm>
          <a:prstGeom prst="rect">
            <a:avLst/>
          </a:prstGeom>
        </p:spPr>
      </p:pic>
      <p:pic>
        <p:nvPicPr>
          <p:cNvPr id="26" name="Imagen 25">
            <a:extLst>
              <a:ext uri="{FF2B5EF4-FFF2-40B4-BE49-F238E27FC236}">
                <a16:creationId xmlns:a16="http://schemas.microsoft.com/office/drawing/2014/main" id="{B16ADE07-EC47-4D4B-18D1-954522F42F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1157" y="2598003"/>
            <a:ext cx="2400000" cy="1800000"/>
          </a:xfrm>
          <a:prstGeom prst="rect">
            <a:avLst/>
          </a:prstGeom>
        </p:spPr>
      </p:pic>
      <p:sp>
        <p:nvSpPr>
          <p:cNvPr id="15" name="CuadroTexto 14">
            <a:extLst>
              <a:ext uri="{FF2B5EF4-FFF2-40B4-BE49-F238E27FC236}">
                <a16:creationId xmlns:a16="http://schemas.microsoft.com/office/drawing/2014/main" id="{187BDB0B-2930-222C-5D7E-4D98A2864881}"/>
              </a:ext>
            </a:extLst>
          </p:cNvPr>
          <p:cNvSpPr txBox="1"/>
          <p:nvPr/>
        </p:nvSpPr>
        <p:spPr>
          <a:xfrm>
            <a:off x="1215736" y="1444336"/>
            <a:ext cx="9930684" cy="1754326"/>
          </a:xfrm>
          <a:prstGeom prst="rect">
            <a:avLst/>
          </a:prstGeom>
          <a:noFill/>
        </p:spPr>
        <p:txBody>
          <a:bodyPr wrap="square" rtlCol="0">
            <a:spAutoFit/>
          </a:bodyPr>
          <a:lstStyle/>
          <a:p>
            <a:pPr algn="ctr"/>
            <a:r>
              <a:rPr lang="es-EC" b="1" dirty="0"/>
              <a:t>5. </a:t>
            </a:r>
            <a:r>
              <a:rPr lang="es-EC" b="1" dirty="0">
                <a:solidFill>
                  <a:schemeClr val="bg2">
                    <a:lumMod val="75000"/>
                  </a:schemeClr>
                </a:solidFill>
              </a:rPr>
              <a:t>CONSTRUCCIÓN DE LA VÍA NARANJOS – CABULLÍN, APORTE CON MATERIAL PARA ESTRUCTURA VIAL, MONTO: CEMENTO: 51,084,36, BASE GRANULAR: $ 71.806,00 USD, TUBERIA DE ALCATARLLAS: $ 5.815,00 USD; MONTO TOTAL: $ 128.705,36 USD</a:t>
            </a:r>
          </a:p>
          <a:p>
            <a:pPr algn="ctr"/>
            <a:endParaRPr lang="es-EC" b="1" dirty="0">
              <a:solidFill>
                <a:schemeClr val="bg2">
                  <a:lumMod val="75000"/>
                </a:schemeClr>
              </a:solidFill>
            </a:endParaRPr>
          </a:p>
          <a:p>
            <a:endParaRPr lang="es-EC" b="1" dirty="0">
              <a:solidFill>
                <a:schemeClr val="bg2">
                  <a:lumMod val="75000"/>
                </a:schemeClr>
              </a:solidFill>
            </a:endParaRPr>
          </a:p>
          <a:p>
            <a:endParaRPr lang="es-EC" dirty="0"/>
          </a:p>
        </p:txBody>
      </p:sp>
      <p:sp>
        <p:nvSpPr>
          <p:cNvPr id="14" name="Título 1">
            <a:extLst>
              <a:ext uri="{FF2B5EF4-FFF2-40B4-BE49-F238E27FC236}">
                <a16:creationId xmlns:a16="http://schemas.microsoft.com/office/drawing/2014/main" id="{D190D6B4-0A8F-CC69-55E9-DF80BA8FA5F8}"/>
              </a:ext>
            </a:extLst>
          </p:cNvPr>
          <p:cNvSpPr txBox="1">
            <a:spLocks/>
          </p:cNvSpPr>
          <p:nvPr/>
        </p:nvSpPr>
        <p:spPr>
          <a:xfrm>
            <a:off x="1828800" y="227059"/>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16" name="Imagen 15">
            <a:extLst>
              <a:ext uri="{FF2B5EF4-FFF2-40B4-BE49-F238E27FC236}">
                <a16:creationId xmlns:a16="http://schemas.microsoft.com/office/drawing/2014/main" id="{91A101A7-346F-F3FA-8B49-E7438BFDE2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17" name="Imagen 16">
            <a:extLst>
              <a:ext uri="{FF2B5EF4-FFF2-40B4-BE49-F238E27FC236}">
                <a16:creationId xmlns:a16="http://schemas.microsoft.com/office/drawing/2014/main" id="{81AAA5EF-9F97-59CE-8DBA-1B2557729F8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sp>
        <p:nvSpPr>
          <p:cNvPr id="18" name="Título 1">
            <a:extLst>
              <a:ext uri="{FF2B5EF4-FFF2-40B4-BE49-F238E27FC236}">
                <a16:creationId xmlns:a16="http://schemas.microsoft.com/office/drawing/2014/main" id="{6AFB0D28-7F88-A56D-6ACF-61356AA49E04}"/>
              </a:ext>
            </a:extLst>
          </p:cNvPr>
          <p:cNvSpPr txBox="1">
            <a:spLocks/>
          </p:cNvSpPr>
          <p:nvPr/>
        </p:nvSpPr>
        <p:spPr>
          <a:xfrm>
            <a:off x="549265" y="3659339"/>
            <a:ext cx="5252978"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Colocación de carpeta asfáltica</a:t>
            </a:r>
          </a:p>
        </p:txBody>
      </p:sp>
    </p:spTree>
    <p:extLst>
      <p:ext uri="{BB962C8B-B14F-4D97-AF65-F5344CB8AC3E}">
        <p14:creationId xmlns:p14="http://schemas.microsoft.com/office/powerpoint/2010/main" val="2630851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5CC959C-595E-0FFD-E775-9AC5828596E6}"/>
              </a:ext>
            </a:extLst>
          </p:cNvPr>
          <p:cNvSpPr txBox="1"/>
          <p:nvPr/>
        </p:nvSpPr>
        <p:spPr>
          <a:xfrm>
            <a:off x="1215736" y="1444336"/>
            <a:ext cx="9930684" cy="1200329"/>
          </a:xfrm>
          <a:prstGeom prst="rect">
            <a:avLst/>
          </a:prstGeom>
          <a:noFill/>
        </p:spPr>
        <p:txBody>
          <a:bodyPr wrap="square" rtlCol="0">
            <a:spAutoFit/>
          </a:bodyPr>
          <a:lstStyle/>
          <a:p>
            <a:pPr algn="ctr"/>
            <a:r>
              <a:rPr lang="es-EC" b="1" dirty="0"/>
              <a:t>6. </a:t>
            </a:r>
            <a:r>
              <a:rPr lang="es-EC" b="1" dirty="0">
                <a:solidFill>
                  <a:schemeClr val="bg2">
                    <a:lumMod val="75000"/>
                  </a:schemeClr>
                </a:solidFill>
              </a:rPr>
              <a:t>COLOCACIÓN DE PASOS DE AGUA Y CANALIZACIONES EN DISTINTOS PUNTOS DE LA PARROQUIA, MONTO: $ 2.965,50 USD</a:t>
            </a:r>
          </a:p>
          <a:p>
            <a:endParaRPr lang="es-EC" b="1" dirty="0">
              <a:solidFill>
                <a:schemeClr val="bg2">
                  <a:lumMod val="75000"/>
                </a:schemeClr>
              </a:solidFill>
            </a:endParaRPr>
          </a:p>
          <a:p>
            <a:endParaRPr lang="es-EC" dirty="0"/>
          </a:p>
        </p:txBody>
      </p:sp>
      <p:sp>
        <p:nvSpPr>
          <p:cNvPr id="7" name="Título 1">
            <a:extLst>
              <a:ext uri="{FF2B5EF4-FFF2-40B4-BE49-F238E27FC236}">
                <a16:creationId xmlns:a16="http://schemas.microsoft.com/office/drawing/2014/main" id="{20B29B86-3142-C65A-95A9-04CB4D664BE3}"/>
              </a:ext>
            </a:extLst>
          </p:cNvPr>
          <p:cNvSpPr txBox="1">
            <a:spLocks/>
          </p:cNvSpPr>
          <p:nvPr/>
        </p:nvSpPr>
        <p:spPr>
          <a:xfrm>
            <a:off x="2052775" y="177433"/>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endParaRPr lang="es-EC" dirty="0"/>
          </a:p>
        </p:txBody>
      </p:sp>
      <p:pic>
        <p:nvPicPr>
          <p:cNvPr id="8" name="Imagen 7">
            <a:extLst>
              <a:ext uri="{FF2B5EF4-FFF2-40B4-BE49-F238E27FC236}">
                <a16:creationId xmlns:a16="http://schemas.microsoft.com/office/drawing/2014/main" id="{CF0E565C-BE2D-F8D4-6171-5325B3E307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9" name="Imagen 8">
            <a:extLst>
              <a:ext uri="{FF2B5EF4-FFF2-40B4-BE49-F238E27FC236}">
                <a16:creationId xmlns:a16="http://schemas.microsoft.com/office/drawing/2014/main" id="{CEA5DC93-D3D1-8DE0-FF5E-421DD3001C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79" y="82024"/>
            <a:ext cx="1215736" cy="1215736"/>
          </a:xfrm>
          <a:prstGeom prst="rect">
            <a:avLst/>
          </a:prstGeom>
        </p:spPr>
      </p:pic>
      <p:pic>
        <p:nvPicPr>
          <p:cNvPr id="11" name="Imagen 10">
            <a:extLst>
              <a:ext uri="{FF2B5EF4-FFF2-40B4-BE49-F238E27FC236}">
                <a16:creationId xmlns:a16="http://schemas.microsoft.com/office/drawing/2014/main" id="{490365A4-760C-4070-2364-7909B065C1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258" y="4306905"/>
            <a:ext cx="2400000" cy="1800000"/>
          </a:xfrm>
          <a:prstGeom prst="rect">
            <a:avLst/>
          </a:prstGeom>
        </p:spPr>
      </p:pic>
      <p:pic>
        <p:nvPicPr>
          <p:cNvPr id="13" name="Imagen 12">
            <a:extLst>
              <a:ext uri="{FF2B5EF4-FFF2-40B4-BE49-F238E27FC236}">
                <a16:creationId xmlns:a16="http://schemas.microsoft.com/office/drawing/2014/main" id="{5D8AD231-7D5F-05AE-58A3-D7F4A8F009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4252" y="4292635"/>
            <a:ext cx="2400000" cy="1800000"/>
          </a:xfrm>
          <a:prstGeom prst="rect">
            <a:avLst/>
          </a:prstGeom>
        </p:spPr>
      </p:pic>
      <p:pic>
        <p:nvPicPr>
          <p:cNvPr id="15" name="Imagen 14">
            <a:extLst>
              <a:ext uri="{FF2B5EF4-FFF2-40B4-BE49-F238E27FC236}">
                <a16:creationId xmlns:a16="http://schemas.microsoft.com/office/drawing/2014/main" id="{BE9BB77D-EA1A-5EB9-39AB-3827C886A1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6254" y="4295134"/>
            <a:ext cx="2400000" cy="1800000"/>
          </a:xfrm>
          <a:prstGeom prst="rect">
            <a:avLst/>
          </a:prstGeom>
        </p:spPr>
      </p:pic>
      <p:pic>
        <p:nvPicPr>
          <p:cNvPr id="17" name="Imagen 16">
            <a:extLst>
              <a:ext uri="{FF2B5EF4-FFF2-40B4-BE49-F238E27FC236}">
                <a16:creationId xmlns:a16="http://schemas.microsoft.com/office/drawing/2014/main" id="{92570292-2122-3D8C-CD56-43D2B03EEAC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573256" y="4306905"/>
            <a:ext cx="2400000" cy="1800000"/>
          </a:xfrm>
          <a:prstGeom prst="rect">
            <a:avLst/>
          </a:prstGeom>
        </p:spPr>
      </p:pic>
      <p:pic>
        <p:nvPicPr>
          <p:cNvPr id="19" name="Imagen 18">
            <a:extLst>
              <a:ext uri="{FF2B5EF4-FFF2-40B4-BE49-F238E27FC236}">
                <a16:creationId xmlns:a16="http://schemas.microsoft.com/office/drawing/2014/main" id="{01274C68-DED7-30BE-EE97-D4BFAA599E3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3246" y="2222567"/>
            <a:ext cx="2400000" cy="1800000"/>
          </a:xfrm>
          <a:prstGeom prst="rect">
            <a:avLst/>
          </a:prstGeom>
        </p:spPr>
      </p:pic>
      <p:pic>
        <p:nvPicPr>
          <p:cNvPr id="21" name="Imagen 20">
            <a:extLst>
              <a:ext uri="{FF2B5EF4-FFF2-40B4-BE49-F238E27FC236}">
                <a16:creationId xmlns:a16="http://schemas.microsoft.com/office/drawing/2014/main" id="{E78DB9FE-F510-AACB-1C98-B129018F73B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34252" y="2246576"/>
            <a:ext cx="2400000" cy="1800000"/>
          </a:xfrm>
          <a:prstGeom prst="rect">
            <a:avLst/>
          </a:prstGeom>
        </p:spPr>
      </p:pic>
      <p:pic>
        <p:nvPicPr>
          <p:cNvPr id="23" name="Imagen 22">
            <a:extLst>
              <a:ext uri="{FF2B5EF4-FFF2-40B4-BE49-F238E27FC236}">
                <a16:creationId xmlns:a16="http://schemas.microsoft.com/office/drawing/2014/main" id="{5A2C296F-4218-468E-A436-CFD11173754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05258" y="2228836"/>
            <a:ext cx="2400000" cy="1800000"/>
          </a:xfrm>
          <a:prstGeom prst="rect">
            <a:avLst/>
          </a:prstGeom>
        </p:spPr>
      </p:pic>
      <p:pic>
        <p:nvPicPr>
          <p:cNvPr id="25" name="Imagen 24">
            <a:extLst>
              <a:ext uri="{FF2B5EF4-FFF2-40B4-BE49-F238E27FC236}">
                <a16:creationId xmlns:a16="http://schemas.microsoft.com/office/drawing/2014/main" id="{009D4936-B3FD-6B54-D269-E58C7990189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576264" y="2228836"/>
            <a:ext cx="2400000" cy="1800000"/>
          </a:xfrm>
          <a:prstGeom prst="rect">
            <a:avLst/>
          </a:prstGeom>
        </p:spPr>
      </p:pic>
    </p:spTree>
    <p:extLst>
      <p:ext uri="{BB962C8B-B14F-4D97-AF65-F5344CB8AC3E}">
        <p14:creationId xmlns:p14="http://schemas.microsoft.com/office/powerpoint/2010/main" val="331630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5CC959C-595E-0FFD-E775-9AC5828596E6}"/>
              </a:ext>
            </a:extLst>
          </p:cNvPr>
          <p:cNvSpPr txBox="1"/>
          <p:nvPr/>
        </p:nvSpPr>
        <p:spPr>
          <a:xfrm>
            <a:off x="1215736" y="1444336"/>
            <a:ext cx="9930684" cy="646331"/>
          </a:xfrm>
          <a:prstGeom prst="rect">
            <a:avLst/>
          </a:prstGeom>
          <a:noFill/>
        </p:spPr>
        <p:txBody>
          <a:bodyPr wrap="square" rtlCol="0">
            <a:spAutoFit/>
          </a:bodyPr>
          <a:lstStyle/>
          <a:p>
            <a:pPr algn="l"/>
            <a:r>
              <a:rPr lang="es-EC" b="1" dirty="0"/>
              <a:t>7. </a:t>
            </a:r>
            <a:r>
              <a:rPr lang="es-EC" b="1" dirty="0">
                <a:solidFill>
                  <a:schemeClr val="bg2">
                    <a:lumMod val="75000"/>
                  </a:schemeClr>
                </a:solidFill>
              </a:rPr>
              <a:t>RECONSTRUCCIÓN Y MANTENIMIENTO DE LA CANCHA DEL COMUNIDAD SAN VICENTE, MONTO: $ 18,749,98 USD</a:t>
            </a:r>
          </a:p>
        </p:txBody>
      </p:sp>
      <p:sp>
        <p:nvSpPr>
          <p:cNvPr id="7" name="Título 1">
            <a:extLst>
              <a:ext uri="{FF2B5EF4-FFF2-40B4-BE49-F238E27FC236}">
                <a16:creationId xmlns:a16="http://schemas.microsoft.com/office/drawing/2014/main" id="{20B29B86-3142-C65A-95A9-04CB4D664BE3}"/>
              </a:ext>
            </a:extLst>
          </p:cNvPr>
          <p:cNvSpPr txBox="1">
            <a:spLocks/>
          </p:cNvSpPr>
          <p:nvPr/>
        </p:nvSpPr>
        <p:spPr>
          <a:xfrm>
            <a:off x="2052775" y="177433"/>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8" name="Imagen 7">
            <a:extLst>
              <a:ext uri="{FF2B5EF4-FFF2-40B4-BE49-F238E27FC236}">
                <a16:creationId xmlns:a16="http://schemas.microsoft.com/office/drawing/2014/main" id="{CF0E565C-BE2D-F8D4-6171-5325B3E307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9" name="Imagen 8">
            <a:extLst>
              <a:ext uri="{FF2B5EF4-FFF2-40B4-BE49-F238E27FC236}">
                <a16:creationId xmlns:a16="http://schemas.microsoft.com/office/drawing/2014/main" id="{CEA5DC93-D3D1-8DE0-FF5E-421DD3001C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210" y="82024"/>
            <a:ext cx="1215736" cy="1215736"/>
          </a:xfrm>
          <a:prstGeom prst="rect">
            <a:avLst/>
          </a:prstGeom>
        </p:spPr>
      </p:pic>
      <p:pic>
        <p:nvPicPr>
          <p:cNvPr id="18" name="Imagen 17">
            <a:extLst>
              <a:ext uri="{FF2B5EF4-FFF2-40B4-BE49-F238E27FC236}">
                <a16:creationId xmlns:a16="http://schemas.microsoft.com/office/drawing/2014/main" id="{75523E99-92B0-7568-27A7-EEE4B37D3F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4031" y="4446206"/>
            <a:ext cx="1409662" cy="1879549"/>
          </a:xfrm>
          <a:prstGeom prst="rect">
            <a:avLst/>
          </a:prstGeom>
        </p:spPr>
      </p:pic>
      <p:pic>
        <p:nvPicPr>
          <p:cNvPr id="22" name="Imagen 21">
            <a:extLst>
              <a:ext uri="{FF2B5EF4-FFF2-40B4-BE49-F238E27FC236}">
                <a16:creationId xmlns:a16="http://schemas.microsoft.com/office/drawing/2014/main" id="{59658A63-A3D5-F85C-E5FB-5E4E4AF962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7801" y="4446026"/>
            <a:ext cx="1409662" cy="1879549"/>
          </a:xfrm>
          <a:prstGeom prst="rect">
            <a:avLst/>
          </a:prstGeom>
        </p:spPr>
      </p:pic>
      <p:pic>
        <p:nvPicPr>
          <p:cNvPr id="26" name="Imagen 25">
            <a:extLst>
              <a:ext uri="{FF2B5EF4-FFF2-40B4-BE49-F238E27FC236}">
                <a16:creationId xmlns:a16="http://schemas.microsoft.com/office/drawing/2014/main" id="{D8454D95-71EE-A07F-936D-FD97DCC27B1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22801" y="4443739"/>
            <a:ext cx="1409662" cy="1879549"/>
          </a:xfrm>
          <a:prstGeom prst="rect">
            <a:avLst/>
          </a:prstGeom>
        </p:spPr>
      </p:pic>
      <p:pic>
        <p:nvPicPr>
          <p:cNvPr id="28" name="Imagen 27">
            <a:extLst>
              <a:ext uri="{FF2B5EF4-FFF2-40B4-BE49-F238E27FC236}">
                <a16:creationId xmlns:a16="http://schemas.microsoft.com/office/drawing/2014/main" id="{293A2B61-2BCE-9355-8A3B-C9B09DED9BF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77660" y="2400182"/>
            <a:ext cx="2506065" cy="1879549"/>
          </a:xfrm>
          <a:prstGeom prst="rect">
            <a:avLst/>
          </a:prstGeom>
        </p:spPr>
      </p:pic>
      <p:pic>
        <p:nvPicPr>
          <p:cNvPr id="30" name="Imagen 29">
            <a:extLst>
              <a:ext uri="{FF2B5EF4-FFF2-40B4-BE49-F238E27FC236}">
                <a16:creationId xmlns:a16="http://schemas.microsoft.com/office/drawing/2014/main" id="{78459FAA-3F98-738B-E7EC-A4F3DBDDAA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26398" y="2329842"/>
            <a:ext cx="2506065" cy="1879549"/>
          </a:xfrm>
          <a:prstGeom prst="rect">
            <a:avLst/>
          </a:prstGeom>
        </p:spPr>
      </p:pic>
      <p:pic>
        <p:nvPicPr>
          <p:cNvPr id="32" name="Imagen 31">
            <a:extLst>
              <a:ext uri="{FF2B5EF4-FFF2-40B4-BE49-F238E27FC236}">
                <a16:creationId xmlns:a16="http://schemas.microsoft.com/office/drawing/2014/main" id="{E85B4C4E-C3F9-59ED-8E9B-29113D38150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76271" y="2322064"/>
            <a:ext cx="2506065" cy="1922052"/>
          </a:xfrm>
          <a:prstGeom prst="rect">
            <a:avLst/>
          </a:prstGeom>
        </p:spPr>
      </p:pic>
    </p:spTree>
    <p:extLst>
      <p:ext uri="{BB962C8B-B14F-4D97-AF65-F5344CB8AC3E}">
        <p14:creationId xmlns:p14="http://schemas.microsoft.com/office/powerpoint/2010/main" val="3541348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CC5DEBF0-CCFF-A552-EAE9-CA2FCAE9DDBC}"/>
              </a:ext>
            </a:extLst>
          </p:cNvPr>
          <p:cNvSpPr txBox="1">
            <a:spLocks/>
          </p:cNvSpPr>
          <p:nvPr/>
        </p:nvSpPr>
        <p:spPr>
          <a:xfrm>
            <a:off x="2052775" y="177433"/>
            <a:ext cx="8534400" cy="15070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a:t>
            </a:r>
            <a:br>
              <a:rPr lang="es-EC" b="1" dirty="0"/>
            </a:br>
            <a:endParaRPr lang="es-EC" dirty="0"/>
          </a:p>
        </p:txBody>
      </p:sp>
      <p:pic>
        <p:nvPicPr>
          <p:cNvPr id="6" name="Imagen 5">
            <a:extLst>
              <a:ext uri="{FF2B5EF4-FFF2-40B4-BE49-F238E27FC236}">
                <a16:creationId xmlns:a16="http://schemas.microsoft.com/office/drawing/2014/main" id="{FD75D010-712A-450C-4445-2ED38415BF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7" name="Imagen 6">
            <a:extLst>
              <a:ext uri="{FF2B5EF4-FFF2-40B4-BE49-F238E27FC236}">
                <a16:creationId xmlns:a16="http://schemas.microsoft.com/office/drawing/2014/main" id="{12EA3861-5472-FDFC-C9C8-8DEC54264C0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210" y="82024"/>
            <a:ext cx="1215736" cy="1215736"/>
          </a:xfrm>
          <a:prstGeom prst="rect">
            <a:avLst/>
          </a:prstGeom>
        </p:spPr>
      </p:pic>
      <p:graphicFrame>
        <p:nvGraphicFramePr>
          <p:cNvPr id="2" name="Objeto 1">
            <a:extLst>
              <a:ext uri="{FF2B5EF4-FFF2-40B4-BE49-F238E27FC236}">
                <a16:creationId xmlns:a16="http://schemas.microsoft.com/office/drawing/2014/main" id="{EFB28B3A-5539-4A5E-D9BD-C56AFD3749CF}"/>
              </a:ext>
            </a:extLst>
          </p:cNvPr>
          <p:cNvGraphicFramePr>
            <a:graphicFrameLocks noChangeAspect="1"/>
          </p:cNvGraphicFramePr>
          <p:nvPr>
            <p:extLst>
              <p:ext uri="{D42A27DB-BD31-4B8C-83A1-F6EECF244321}">
                <p14:modId xmlns:p14="http://schemas.microsoft.com/office/powerpoint/2010/main" val="36825534"/>
              </p:ext>
            </p:extLst>
          </p:nvPr>
        </p:nvGraphicFramePr>
        <p:xfrm>
          <a:off x="1510506" y="1817025"/>
          <a:ext cx="9170988" cy="3987800"/>
        </p:xfrm>
        <a:graphic>
          <a:graphicData uri="http://schemas.openxmlformats.org/presentationml/2006/ole">
            <mc:AlternateContent xmlns:mc="http://schemas.openxmlformats.org/markup-compatibility/2006">
              <mc:Choice xmlns:v="urn:schemas-microsoft-com:vml" Requires="v">
                <p:oleObj name="Worksheet" r:id="rId3" imgW="6324671" imgH="2750733" progId="Excel.Sheet.12">
                  <p:embed/>
                </p:oleObj>
              </mc:Choice>
              <mc:Fallback>
                <p:oleObj name="Worksheet" r:id="rId3" imgW="6324671" imgH="2750733" progId="Excel.Sheet.12">
                  <p:embed/>
                  <p:pic>
                    <p:nvPicPr>
                      <p:cNvPr id="0" name=""/>
                      <p:cNvPicPr/>
                      <p:nvPr/>
                    </p:nvPicPr>
                    <p:blipFill>
                      <a:blip r:embed="rId4"/>
                      <a:stretch>
                        <a:fillRect/>
                      </a:stretch>
                    </p:blipFill>
                    <p:spPr>
                      <a:xfrm>
                        <a:off x="1510506" y="1817025"/>
                        <a:ext cx="9170988" cy="3987800"/>
                      </a:xfrm>
                      <a:prstGeom prst="rect">
                        <a:avLst/>
                      </a:prstGeom>
                    </p:spPr>
                  </p:pic>
                </p:oleObj>
              </mc:Fallback>
            </mc:AlternateContent>
          </a:graphicData>
        </a:graphic>
      </p:graphicFrame>
    </p:spTree>
    <p:extLst>
      <p:ext uri="{BB962C8B-B14F-4D97-AF65-F5344CB8AC3E}">
        <p14:creationId xmlns:p14="http://schemas.microsoft.com/office/powerpoint/2010/main" val="4000531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DB263-41BA-EDD5-84EC-E3CEBA93CEBF}"/>
              </a:ext>
            </a:extLst>
          </p:cNvPr>
          <p:cNvSpPr>
            <a:spLocks noGrp="1"/>
          </p:cNvSpPr>
          <p:nvPr>
            <p:ph type="title"/>
          </p:nvPr>
        </p:nvSpPr>
        <p:spPr>
          <a:xfrm>
            <a:off x="1549076" y="1112560"/>
            <a:ext cx="8534400" cy="1507067"/>
          </a:xfrm>
        </p:spPr>
        <p:txBody>
          <a:bodyPr/>
          <a:lstStyle/>
          <a:p>
            <a:pPr algn="ctr"/>
            <a:r>
              <a:rPr lang="es-EC" dirty="0"/>
              <a:t>GRACIAS.</a:t>
            </a:r>
            <a:br>
              <a:rPr lang="es-EC" dirty="0"/>
            </a:br>
            <a:r>
              <a:rPr lang="es-EC" dirty="0"/>
              <a:t>PACCHA NO SE DETIENE</a:t>
            </a:r>
          </a:p>
        </p:txBody>
      </p:sp>
      <p:pic>
        <p:nvPicPr>
          <p:cNvPr id="5" name="Imagen 4">
            <a:extLst>
              <a:ext uri="{FF2B5EF4-FFF2-40B4-BE49-F238E27FC236}">
                <a16:creationId xmlns:a16="http://schemas.microsoft.com/office/drawing/2014/main" id="{0986F07B-6FE3-8E5C-98BF-A1462EA3EB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436" y="2596502"/>
            <a:ext cx="6722033" cy="3781144"/>
          </a:xfrm>
          <a:prstGeom prst="rect">
            <a:avLst/>
          </a:prstGeom>
        </p:spPr>
      </p:pic>
      <p:sp>
        <p:nvSpPr>
          <p:cNvPr id="6" name="Título 1">
            <a:extLst>
              <a:ext uri="{FF2B5EF4-FFF2-40B4-BE49-F238E27FC236}">
                <a16:creationId xmlns:a16="http://schemas.microsoft.com/office/drawing/2014/main" id="{28DDD0D8-2C2A-C284-A5CA-4CD0B847E793}"/>
              </a:ext>
            </a:extLst>
          </p:cNvPr>
          <p:cNvSpPr txBox="1">
            <a:spLocks/>
          </p:cNvSpPr>
          <p:nvPr/>
        </p:nvSpPr>
        <p:spPr>
          <a:xfrm>
            <a:off x="2052775" y="177433"/>
            <a:ext cx="8534400" cy="1507067"/>
          </a:xfrm>
          <a:prstGeom prst="rect">
            <a:avLst/>
          </a:prstGeom>
          <a:effectLst/>
        </p:spPr>
        <p:txBody>
          <a:bodyPr vert="horz" lIns="91440" tIns="45720" rIns="91440" bIns="45720" rtlCol="0" anchor="ctr">
            <a:normAutofit fontScale="9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t>RENDICIÓN DE CUENTAS 2022</a:t>
            </a:r>
            <a:br>
              <a:rPr lang="es-EC" dirty="0"/>
            </a:br>
            <a:r>
              <a:rPr lang="es-EC" sz="2200" dirty="0"/>
              <a:t>OBRAS REALIZADAS EN EL AÑO 2022, PERÍODO ENERO – DICIEMBRE</a:t>
            </a:r>
            <a:br>
              <a:rPr lang="es-EC" b="1" dirty="0"/>
            </a:br>
            <a:endParaRPr lang="es-EC" dirty="0"/>
          </a:p>
        </p:txBody>
      </p:sp>
      <p:pic>
        <p:nvPicPr>
          <p:cNvPr id="7" name="Imagen 6">
            <a:extLst>
              <a:ext uri="{FF2B5EF4-FFF2-40B4-BE49-F238E27FC236}">
                <a16:creationId xmlns:a16="http://schemas.microsoft.com/office/drawing/2014/main" id="{770DA7E9-36B1-17CE-FAEE-3908037D45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57054" y="82024"/>
            <a:ext cx="1215736" cy="1215736"/>
          </a:xfrm>
          <a:prstGeom prst="rect">
            <a:avLst/>
          </a:prstGeom>
        </p:spPr>
      </p:pic>
      <p:pic>
        <p:nvPicPr>
          <p:cNvPr id="8" name="Imagen 7">
            <a:extLst>
              <a:ext uri="{FF2B5EF4-FFF2-40B4-BE49-F238E27FC236}">
                <a16:creationId xmlns:a16="http://schemas.microsoft.com/office/drawing/2014/main" id="{92F0FE5D-D33D-EE38-1BE6-B20BA7099E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210" y="82024"/>
            <a:ext cx="1215736" cy="1215736"/>
          </a:xfrm>
          <a:prstGeom prst="rect">
            <a:avLst/>
          </a:prstGeom>
        </p:spPr>
      </p:pic>
    </p:spTree>
    <p:extLst>
      <p:ext uri="{BB962C8B-B14F-4D97-AF65-F5344CB8AC3E}">
        <p14:creationId xmlns:p14="http://schemas.microsoft.com/office/powerpoint/2010/main" val="261573878"/>
      </p:ext>
    </p:extLst>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TM02900771[[fn=Segmento]]</Template>
  <TotalTime>429</TotalTime>
  <Words>789</Words>
  <Application>Microsoft Office PowerPoint</Application>
  <PresentationFormat>Panorámica</PresentationFormat>
  <Paragraphs>60</Paragraphs>
  <Slides>17</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17</vt:i4>
      </vt:variant>
    </vt:vector>
  </HeadingPairs>
  <TitlesOfParts>
    <vt:vector size="23" baseType="lpstr">
      <vt:lpstr>Arial</vt:lpstr>
      <vt:lpstr>Century Gothic</vt:lpstr>
      <vt:lpstr>Tahoma</vt:lpstr>
      <vt:lpstr>Wingdings 3</vt:lpstr>
      <vt:lpstr>Sector</vt:lpstr>
      <vt:lpstr>Worksheet</vt:lpstr>
      <vt:lpstr>Presentación de PowerPoint</vt:lpstr>
      <vt:lpstr>RENDICIÓN DE CUENTAS 2022 OBRAS REALIZADAS EN EL AÑO 2022 </vt:lpstr>
      <vt:lpstr>RENDICIÓN DE CUENTAS 2022 OBRAS REALIZADAS EN EL AÑO 2022 </vt:lpstr>
      <vt:lpstr>RENDICIÓN DE CUENTAS 2022 OBRAS REALIZADAS EN EL AÑO 2022 </vt:lpstr>
      <vt:lpstr>RENDICIÓN DE CUENTAS 2022 OBRAS REALIZADAS EN EL AÑO 2022 </vt:lpstr>
      <vt:lpstr>RENDICIÓN DE CUENTAS 2022 OBRAS REALIZADAS EN EL AÑO 2022 </vt:lpstr>
      <vt:lpstr>RENDICIÓN DE CUENTAS 2022 OBRAS REALIZADAS EN EL AÑO 2022, PERÍODO</vt:lpstr>
      <vt:lpstr>RENDICIÓN DE CUENTAS 2022 OBRAS REALIZADAS EN EL AÑO 2022 </vt:lpstr>
      <vt:lpstr>RENDICIÓN DE CUENTAS 2022 OBRAS REALIZADAS EN EL AÑO 2022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PACCHA NO SE DETIENE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Ivan Troya</cp:lastModifiedBy>
  <cp:revision>4</cp:revision>
  <dcterms:created xsi:type="dcterms:W3CDTF">2023-05-11T14:26:43Z</dcterms:created>
  <dcterms:modified xsi:type="dcterms:W3CDTF">2023-07-19T21:03:57Z</dcterms:modified>
</cp:coreProperties>
</file>